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08"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Shape 17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5" name="Shape 17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Shape 19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5" name="Shape 19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9"/>
        <p:cNvGrpSpPr/>
        <p:nvPr/>
      </p:nvGrpSpPr>
      <p:grpSpPr>
        <a:xfrm>
          <a:off x="0" y="0"/>
          <a:ext cx="0" cy="0"/>
          <a:chOff x="0" y="0"/>
          <a:chExt cx="0" cy="0"/>
        </a:xfrm>
      </p:grpSpPr>
      <p:sp>
        <p:nvSpPr>
          <p:cNvPr id="200" name="Shape 20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1" name="Shape 20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Shape 20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8" name="Shape 20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Shape 9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7" name="Shape 9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wrap="square"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wrap="square"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wrap="square"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wrap="square"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wrap="square"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wrap="square"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wrap="square"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wrap="square"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wrap="square"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wrap="square"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literarydevices.net/tag/symbolism/"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hyperlink" Target="http://literarydevices.net/romance/" TargetMode="External"/><Relationship Id="rId4" Type="http://schemas.openxmlformats.org/officeDocument/2006/relationships/hyperlink" Target="http://literarydevices.net/love/"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kF0ipHQsmCA" TargetMode="External"/><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www.worldbookonline.com/student/article?id=ar192260&amp;st=fascism#tab=homepage" TargetMode="External"/><Relationship Id="rId3" Type="http://schemas.openxmlformats.org/officeDocument/2006/relationships/hyperlink" Target="https://docs.google.com/document/d/1LPYvsmNWUqK-6HYzs1KSxV6A6M0uQF0l9QcNON_QNbE/edit" TargetMode="External"/><Relationship Id="rId7" Type="http://schemas.openxmlformats.org/officeDocument/2006/relationships/hyperlink" Target="http://www.worldbookonline.com/student/article?id=ar562260&amp;st=totalitarianism#tab=homepage"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www.worldbookonline.com/student/article?id=ar126880&amp;st=communism#tab=homepage" TargetMode="External"/><Relationship Id="rId5" Type="http://schemas.openxmlformats.org/officeDocument/2006/relationships/hyperlink" Target="http://www.worldbookonline.com/student/article?id=ar319460&amp;st=lenin#tab=homepage" TargetMode="External"/><Relationship Id="rId10" Type="http://schemas.openxmlformats.org/officeDocument/2006/relationships/hyperlink" Target="https://quizlet.com/2472312/7-types-of-propaganda-flash-cards/" TargetMode="External"/><Relationship Id="rId4" Type="http://schemas.openxmlformats.org/officeDocument/2006/relationships/hyperlink" Target="http://www.worldbookonline.com/student/article?id=ar528360&amp;st=stalin#tab=homepage" TargetMode="External"/><Relationship Id="rId9" Type="http://schemas.openxmlformats.org/officeDocument/2006/relationships/hyperlink" Target="http://www.dictionary.com/browse/propaganda"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dictionary.com/browse/dissent"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wrap="square" lIns="91425" tIns="91425" rIns="91425" bIns="91425" anchor="b" anchorCtr="0">
            <a:noAutofit/>
          </a:bodyPr>
          <a:lstStyle/>
          <a:p>
            <a:pPr lvl="0">
              <a:spcBef>
                <a:spcPts val="0"/>
              </a:spcBef>
              <a:buNone/>
            </a:pPr>
            <a:r>
              <a:rPr lang="en"/>
              <a:t>Animal Farm</a:t>
            </a:r>
          </a:p>
        </p:txBody>
      </p:sp>
      <p:sp>
        <p:nvSpPr>
          <p:cNvPr id="55" name="Shape 55"/>
          <p:cNvSpPr txBox="1">
            <a:spLocks noGrp="1"/>
          </p:cNvSpPr>
          <p:nvPr>
            <p:ph type="subTitle" idx="1"/>
          </p:nvPr>
        </p:nvSpPr>
        <p:spPr>
          <a:xfrm>
            <a:off x="311700" y="2834125"/>
            <a:ext cx="8520600" cy="792600"/>
          </a:xfrm>
          <a:prstGeom prst="rect">
            <a:avLst/>
          </a:prstGeom>
        </p:spPr>
        <p:txBody>
          <a:bodyPr wrap="square" lIns="91425" tIns="91425" rIns="91425" bIns="91425" anchor="t" anchorCtr="0">
            <a:noAutofit/>
          </a:bodyPr>
          <a:lstStyle/>
          <a:p>
            <a:pPr lvl="0">
              <a:spcBef>
                <a:spcPts val="0"/>
              </a:spcBef>
              <a:buNone/>
            </a:pPr>
            <a:r>
              <a:rPr lang="en"/>
              <a:t>Lesson Plans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Symbolism</a:t>
            </a:r>
          </a:p>
        </p:txBody>
      </p:sp>
      <p:sp>
        <p:nvSpPr>
          <p:cNvPr id="113" name="Shape 113"/>
          <p:cNvSpPr txBox="1">
            <a:spLocks noGrp="1"/>
          </p:cNvSpPr>
          <p:nvPr>
            <p:ph type="body" idx="1"/>
          </p:nvPr>
        </p:nvSpPr>
        <p:spPr>
          <a:xfrm>
            <a:off x="311700" y="1152475"/>
            <a:ext cx="3999900" cy="3416400"/>
          </a:xfrm>
          <a:prstGeom prst="rect">
            <a:avLst/>
          </a:prstGeom>
        </p:spPr>
        <p:txBody>
          <a:bodyPr wrap="square" lIns="91425" tIns="91425" rIns="91425" bIns="91425" anchor="t" anchorCtr="0">
            <a:noAutofit/>
          </a:bodyPr>
          <a:lstStyle/>
          <a:p>
            <a:pPr lvl="0">
              <a:spcBef>
                <a:spcPts val="0"/>
              </a:spcBef>
              <a:buNone/>
            </a:pPr>
            <a:r>
              <a:rPr lang="en" sz="1350">
                <a:solidFill>
                  <a:srgbClr val="555555"/>
                </a:solidFill>
                <a:highlight>
                  <a:srgbClr val="FFFFFF"/>
                </a:highlight>
                <a:hlinkClick r:id="rId3"/>
              </a:rPr>
              <a:t>Symbolism</a:t>
            </a:r>
            <a:r>
              <a:rPr lang="en" sz="1350">
                <a:solidFill>
                  <a:srgbClr val="555555"/>
                </a:solidFill>
                <a:highlight>
                  <a:srgbClr val="FFFFFF"/>
                </a:highlight>
              </a:rPr>
              <a:t> is the use of symbols to signify ideas and qualities by giving them symbolic meanings that are different from their literal sense.</a:t>
            </a:r>
          </a:p>
          <a:p>
            <a:pPr lvl="0">
              <a:spcBef>
                <a:spcPts val="0"/>
              </a:spcBef>
              <a:buNone/>
            </a:pPr>
            <a:endParaRPr sz="1350">
              <a:solidFill>
                <a:srgbClr val="555555"/>
              </a:solidFill>
              <a:highlight>
                <a:srgbClr val="FFFFFF"/>
              </a:highlight>
            </a:endParaRPr>
          </a:p>
          <a:p>
            <a:pPr lvl="0">
              <a:spcBef>
                <a:spcPts val="0"/>
              </a:spcBef>
              <a:buNone/>
            </a:pPr>
            <a:endParaRPr sz="1350">
              <a:solidFill>
                <a:srgbClr val="555555"/>
              </a:solidFill>
              <a:highlight>
                <a:srgbClr val="FFFFFF"/>
              </a:highlight>
            </a:endParaRPr>
          </a:p>
          <a:p>
            <a:pPr lvl="0">
              <a:spcBef>
                <a:spcPts val="0"/>
              </a:spcBef>
              <a:buNone/>
            </a:pPr>
            <a:endParaRPr sz="1350">
              <a:solidFill>
                <a:srgbClr val="555555"/>
              </a:solidFill>
              <a:highlight>
                <a:srgbClr val="FFFFFF"/>
              </a:highlight>
            </a:endParaRPr>
          </a:p>
          <a:p>
            <a:pPr lvl="0">
              <a:spcBef>
                <a:spcPts val="0"/>
              </a:spcBef>
              <a:buNone/>
            </a:pPr>
            <a:endParaRPr sz="1350">
              <a:solidFill>
                <a:srgbClr val="555555"/>
              </a:solidFill>
              <a:highlight>
                <a:srgbClr val="FFFFFF"/>
              </a:highlight>
            </a:endParaRPr>
          </a:p>
          <a:p>
            <a:pPr lvl="0">
              <a:spcBef>
                <a:spcPts val="0"/>
              </a:spcBef>
              <a:buNone/>
            </a:pPr>
            <a:endParaRPr sz="1350">
              <a:solidFill>
                <a:srgbClr val="555555"/>
              </a:solidFill>
              <a:highlight>
                <a:srgbClr val="FFFFFF"/>
              </a:highlight>
            </a:endParaRPr>
          </a:p>
          <a:p>
            <a:pPr lvl="0">
              <a:spcBef>
                <a:spcPts val="0"/>
              </a:spcBef>
              <a:buNone/>
            </a:pPr>
            <a:endParaRPr sz="1350">
              <a:solidFill>
                <a:srgbClr val="555555"/>
              </a:solidFill>
              <a:highlight>
                <a:srgbClr val="FFFFFF"/>
              </a:highlight>
            </a:endParaRPr>
          </a:p>
          <a:p>
            <a:pPr lvl="0">
              <a:spcBef>
                <a:spcPts val="0"/>
              </a:spcBef>
              <a:buNone/>
            </a:pPr>
            <a:endParaRPr sz="1350">
              <a:solidFill>
                <a:srgbClr val="555555"/>
              </a:solidFill>
              <a:highlight>
                <a:srgbClr val="FFFFFF"/>
              </a:highlight>
            </a:endParaRPr>
          </a:p>
        </p:txBody>
      </p:sp>
      <p:sp>
        <p:nvSpPr>
          <p:cNvPr id="114" name="Shape 114"/>
          <p:cNvSpPr txBox="1">
            <a:spLocks noGrp="1"/>
          </p:cNvSpPr>
          <p:nvPr>
            <p:ph type="body" idx="2"/>
          </p:nvPr>
        </p:nvSpPr>
        <p:spPr>
          <a:xfrm>
            <a:off x="4832400" y="1152475"/>
            <a:ext cx="3999900" cy="3416400"/>
          </a:xfrm>
          <a:prstGeom prst="rect">
            <a:avLst/>
          </a:prstGeom>
        </p:spPr>
        <p:txBody>
          <a:bodyPr wrap="square" lIns="91425" tIns="91425" rIns="91425" bIns="91425" anchor="t" anchorCtr="0">
            <a:noAutofit/>
          </a:bodyPr>
          <a:lstStyle/>
          <a:p>
            <a:pPr marL="457200" lvl="0" indent="-314325">
              <a:lnSpc>
                <a:spcPct val="168750"/>
              </a:lnSpc>
              <a:spcBef>
                <a:spcPts val="0"/>
              </a:spcBef>
              <a:spcAft>
                <a:spcPts val="0"/>
              </a:spcAft>
              <a:buClr>
                <a:srgbClr val="555555"/>
              </a:buClr>
              <a:buSzPct val="96428"/>
            </a:pPr>
            <a:r>
              <a:rPr lang="en" sz="1350">
                <a:solidFill>
                  <a:srgbClr val="555555"/>
                </a:solidFill>
                <a:highlight>
                  <a:srgbClr val="FFFFFF"/>
                </a:highlight>
              </a:rPr>
              <a:t>The dove is a symbol of peace.</a:t>
            </a:r>
          </a:p>
          <a:p>
            <a:pPr marL="457200" lvl="0" indent="-314325">
              <a:lnSpc>
                <a:spcPct val="168750"/>
              </a:lnSpc>
              <a:spcBef>
                <a:spcPts val="0"/>
              </a:spcBef>
              <a:spcAft>
                <a:spcPts val="0"/>
              </a:spcAft>
              <a:buClr>
                <a:srgbClr val="555555"/>
              </a:buClr>
              <a:buSzPct val="96428"/>
            </a:pPr>
            <a:r>
              <a:rPr lang="en" sz="1350">
                <a:solidFill>
                  <a:srgbClr val="555555"/>
                </a:solidFill>
                <a:highlight>
                  <a:srgbClr val="FFFFFF"/>
                </a:highlight>
              </a:rPr>
              <a:t>A red rose or red color stands for </a:t>
            </a:r>
            <a:r>
              <a:rPr lang="en" sz="1350">
                <a:solidFill>
                  <a:srgbClr val="555555"/>
                </a:solidFill>
                <a:highlight>
                  <a:srgbClr val="FFFFFF"/>
                </a:highlight>
                <a:hlinkClick r:id="rId4"/>
              </a:rPr>
              <a:t>love</a:t>
            </a:r>
            <a:r>
              <a:rPr lang="en" sz="1350">
                <a:solidFill>
                  <a:srgbClr val="555555"/>
                </a:solidFill>
                <a:highlight>
                  <a:srgbClr val="FFFFFF"/>
                </a:highlight>
              </a:rPr>
              <a:t> or </a:t>
            </a:r>
            <a:r>
              <a:rPr lang="en" sz="1350">
                <a:solidFill>
                  <a:srgbClr val="555555"/>
                </a:solidFill>
                <a:highlight>
                  <a:srgbClr val="FFFFFF"/>
                </a:highlight>
                <a:hlinkClick r:id="rId5"/>
              </a:rPr>
              <a:t>romance</a:t>
            </a:r>
            <a:r>
              <a:rPr lang="en" sz="1350">
                <a:solidFill>
                  <a:srgbClr val="555555"/>
                </a:solidFill>
                <a:highlight>
                  <a:srgbClr val="FFFFFF"/>
                </a:highlight>
              </a:rPr>
              <a:t>.</a:t>
            </a:r>
          </a:p>
          <a:p>
            <a:pPr marL="457200" lvl="0" indent="-314325">
              <a:lnSpc>
                <a:spcPct val="168750"/>
              </a:lnSpc>
              <a:spcBef>
                <a:spcPts val="0"/>
              </a:spcBef>
              <a:spcAft>
                <a:spcPts val="0"/>
              </a:spcAft>
              <a:buClr>
                <a:srgbClr val="555555"/>
              </a:buClr>
              <a:buSzPct val="96428"/>
            </a:pPr>
            <a:r>
              <a:rPr lang="en" sz="1350">
                <a:solidFill>
                  <a:srgbClr val="555555"/>
                </a:solidFill>
                <a:highlight>
                  <a:srgbClr val="FFFFFF"/>
                </a:highlight>
              </a:rPr>
              <a:t>Black is a symbol that represents evil or death.</a:t>
            </a:r>
          </a:p>
          <a:p>
            <a:pPr marL="457200" lvl="0" indent="-314325">
              <a:lnSpc>
                <a:spcPct val="168750"/>
              </a:lnSpc>
              <a:spcBef>
                <a:spcPts val="0"/>
              </a:spcBef>
              <a:spcAft>
                <a:spcPts val="0"/>
              </a:spcAft>
              <a:buClr>
                <a:srgbClr val="555555"/>
              </a:buClr>
              <a:buSzPct val="96428"/>
            </a:pPr>
            <a:r>
              <a:rPr lang="en" sz="1350">
                <a:solidFill>
                  <a:srgbClr val="555555"/>
                </a:solidFill>
                <a:highlight>
                  <a:srgbClr val="FFFFFF"/>
                </a:highlight>
              </a:rPr>
              <a:t>A ladder may stand as a symbol for a connection between the heaven and the earth.</a:t>
            </a:r>
          </a:p>
          <a:p>
            <a:pPr marL="457200" lvl="0" indent="-314325">
              <a:lnSpc>
                <a:spcPct val="168750"/>
              </a:lnSpc>
              <a:spcBef>
                <a:spcPts val="0"/>
              </a:spcBef>
              <a:spcAft>
                <a:spcPts val="0"/>
              </a:spcAft>
              <a:buClr>
                <a:srgbClr val="555555"/>
              </a:buClr>
              <a:buSzPct val="96428"/>
            </a:pPr>
            <a:r>
              <a:rPr lang="en" sz="1350">
                <a:solidFill>
                  <a:srgbClr val="555555"/>
                </a:solidFill>
                <a:highlight>
                  <a:srgbClr val="FFFFFF"/>
                </a:highlight>
              </a:rPr>
              <a:t>A broken mirror may symbolize separation.</a:t>
            </a:r>
          </a:p>
          <a:p>
            <a:pPr lvl="0">
              <a:spcBef>
                <a:spcPts val="0"/>
              </a:spcBef>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3: Questions</a:t>
            </a:r>
          </a:p>
        </p:txBody>
      </p:sp>
      <p:sp>
        <p:nvSpPr>
          <p:cNvPr id="120" name="Shape 120"/>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lnSpc>
                <a:spcPct val="100000"/>
              </a:lnSpc>
              <a:spcBef>
                <a:spcPts val="0"/>
              </a:spcBef>
              <a:spcAft>
                <a:spcPts val="0"/>
              </a:spcAft>
              <a:buClr>
                <a:srgbClr val="555555"/>
              </a:buClr>
              <a:buAutoNum type="arabicPeriod"/>
            </a:pPr>
            <a:r>
              <a:rPr lang="en">
                <a:solidFill>
                  <a:srgbClr val="555555"/>
                </a:solidFill>
              </a:rPr>
              <a:t>What makes each animal happy? (47) Apply this to a person’s life. ...What has to occur for everyone to be happy? (49)</a:t>
            </a:r>
          </a:p>
          <a:p>
            <a:pPr marL="457200" lvl="0" indent="-342900" rtl="0">
              <a:lnSpc>
                <a:spcPct val="100000"/>
              </a:lnSpc>
              <a:spcBef>
                <a:spcPts val="0"/>
              </a:spcBef>
              <a:spcAft>
                <a:spcPts val="0"/>
              </a:spcAft>
              <a:buClr>
                <a:srgbClr val="555555"/>
              </a:buClr>
              <a:buAutoNum type="arabicPeriod"/>
            </a:pPr>
            <a:r>
              <a:rPr lang="en">
                <a:solidFill>
                  <a:srgbClr val="555555"/>
                </a:solidFill>
              </a:rPr>
              <a:t>What textual evidence suggests Old Major characterizes Vladimir Lenin? What is Orwell saying about this leader? Why do you draw this conclusion? </a:t>
            </a:r>
          </a:p>
          <a:p>
            <a:pPr marL="457200" lvl="0" indent="-342900" rtl="0">
              <a:spcBef>
                <a:spcPts val="0"/>
              </a:spcBef>
              <a:spcAft>
                <a:spcPts val="0"/>
              </a:spcAft>
              <a:buClr>
                <a:srgbClr val="555555"/>
              </a:buClr>
              <a:buAutoNum type="arabicPeriod"/>
            </a:pPr>
            <a:r>
              <a:rPr lang="en">
                <a:solidFill>
                  <a:srgbClr val="555555"/>
                </a:solidFill>
              </a:rPr>
              <a:t>What political figure does Snowball represent? Use textual evidence to defend your answer.</a:t>
            </a:r>
          </a:p>
          <a:p>
            <a:pPr marL="457200" lvl="0" indent="-342900" rtl="0">
              <a:spcBef>
                <a:spcPts val="0"/>
              </a:spcBef>
              <a:spcAft>
                <a:spcPts val="0"/>
              </a:spcAft>
              <a:buClr>
                <a:srgbClr val="555555"/>
              </a:buClr>
              <a:buAutoNum type="arabicPeriod"/>
            </a:pPr>
            <a:r>
              <a:rPr lang="en">
                <a:solidFill>
                  <a:srgbClr val="555555"/>
                </a:solidFill>
              </a:rPr>
              <a:t>What historical political figure does Napoleon represent? Use textual evidence to defend your answer.</a:t>
            </a:r>
          </a:p>
          <a:p>
            <a:pPr marL="457200" lvl="0" indent="-342900" rtl="0">
              <a:spcBef>
                <a:spcPts val="0"/>
              </a:spcBef>
              <a:buClr>
                <a:srgbClr val="555555"/>
              </a:buClr>
              <a:buAutoNum type="arabicPeriod"/>
            </a:pPr>
            <a:r>
              <a:rPr lang="en">
                <a:solidFill>
                  <a:srgbClr val="555555"/>
                </a:solidFill>
              </a:rPr>
              <a:t>What class of people or group does Boxer represent? Use textual evidence to defend your answer.</a:t>
            </a:r>
          </a:p>
          <a:p>
            <a:pPr lvl="0">
              <a:spcBef>
                <a:spcPts val="0"/>
              </a:spcBef>
              <a:spcAft>
                <a:spcPts val="0"/>
              </a:spcAft>
              <a:buNone/>
            </a:pPr>
            <a:endParaRPr/>
          </a:p>
          <a:p>
            <a:pPr lvl="0">
              <a:spcBef>
                <a:spcPts val="0"/>
              </a:spcBef>
              <a:spcAft>
                <a:spcPts val="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4: Vocabulary</a:t>
            </a:r>
          </a:p>
        </p:txBody>
      </p:sp>
      <p:sp>
        <p:nvSpPr>
          <p:cNvPr id="126" name="Shape 126"/>
          <p:cNvSpPr txBox="1">
            <a:spLocks noGrp="1"/>
          </p:cNvSpPr>
          <p:nvPr>
            <p:ph type="body" idx="1"/>
          </p:nvPr>
        </p:nvSpPr>
        <p:spPr>
          <a:xfrm>
            <a:off x="311700" y="1152475"/>
            <a:ext cx="3999900" cy="3416400"/>
          </a:xfrm>
          <a:prstGeom prst="rect">
            <a:avLst/>
          </a:prstGeom>
        </p:spPr>
        <p:txBody>
          <a:bodyPr wrap="square" lIns="91425" tIns="91425" rIns="91425" bIns="91425" anchor="t" anchorCtr="0">
            <a:noAutofit/>
          </a:bodyPr>
          <a:lstStyle/>
          <a:p>
            <a:pPr lvl="0">
              <a:lnSpc>
                <a:spcPct val="150000"/>
              </a:lnSpc>
              <a:spcBef>
                <a:spcPts val="0"/>
              </a:spcBef>
              <a:spcAft>
                <a:spcPts val="0"/>
              </a:spcAft>
              <a:buNone/>
            </a:pPr>
            <a:r>
              <a:rPr lang="en"/>
              <a:t>Irrepressible (56)</a:t>
            </a:r>
          </a:p>
          <a:p>
            <a:pPr lvl="0">
              <a:lnSpc>
                <a:spcPct val="150000"/>
              </a:lnSpc>
              <a:spcBef>
                <a:spcPts val="0"/>
              </a:spcBef>
              <a:spcAft>
                <a:spcPts val="0"/>
              </a:spcAft>
              <a:buNone/>
            </a:pPr>
            <a:r>
              <a:rPr lang="en"/>
              <a:t>Din (56)</a:t>
            </a:r>
          </a:p>
          <a:p>
            <a:pPr lvl="0">
              <a:lnSpc>
                <a:spcPct val="150000"/>
              </a:lnSpc>
              <a:spcBef>
                <a:spcPts val="0"/>
              </a:spcBef>
              <a:spcAft>
                <a:spcPts val="0"/>
              </a:spcAft>
              <a:buNone/>
            </a:pPr>
            <a:r>
              <a:rPr lang="en"/>
              <a:t>Smithies (56)</a:t>
            </a:r>
          </a:p>
          <a:p>
            <a:pPr lvl="0">
              <a:lnSpc>
                <a:spcPct val="150000"/>
              </a:lnSpc>
              <a:spcBef>
                <a:spcPts val="0"/>
              </a:spcBef>
              <a:spcAft>
                <a:spcPts val="0"/>
              </a:spcAft>
              <a:buNone/>
            </a:pPr>
            <a:r>
              <a:rPr lang="en"/>
              <a:t>Skirmishing (57)</a:t>
            </a:r>
          </a:p>
          <a:p>
            <a:pPr lvl="0">
              <a:lnSpc>
                <a:spcPct val="150000"/>
              </a:lnSpc>
              <a:spcBef>
                <a:spcPts val="0"/>
              </a:spcBef>
              <a:spcAft>
                <a:spcPts val="0"/>
              </a:spcAft>
              <a:buNone/>
            </a:pPr>
            <a:r>
              <a:rPr lang="en"/>
              <a:t>Vengeance (58)</a:t>
            </a:r>
          </a:p>
          <a:p>
            <a:pPr lvl="0">
              <a:lnSpc>
                <a:spcPct val="150000"/>
              </a:lnSpc>
              <a:spcBef>
                <a:spcPts val="0"/>
              </a:spcBef>
              <a:spcAft>
                <a:spcPts val="0"/>
              </a:spcAft>
              <a:buNone/>
            </a:pPr>
            <a:r>
              <a:rPr lang="en"/>
              <a:t>Ignominious (58)</a:t>
            </a:r>
          </a:p>
          <a:p>
            <a:pPr lvl="0">
              <a:lnSpc>
                <a:spcPct val="150000"/>
              </a:lnSpc>
              <a:spcBef>
                <a:spcPts val="0"/>
              </a:spcBef>
              <a:spcAft>
                <a:spcPts val="0"/>
              </a:spcAft>
              <a:buNone/>
            </a:pPr>
            <a:r>
              <a:rPr lang="en"/>
              <a:t>Exploits (59)</a:t>
            </a:r>
          </a:p>
          <a:p>
            <a:pPr lvl="0">
              <a:lnSpc>
                <a:spcPct val="150000"/>
              </a:lnSpc>
              <a:spcBef>
                <a:spcPts val="0"/>
              </a:spcBef>
              <a:spcAft>
                <a:spcPts val="0"/>
              </a:spcAft>
              <a:buNone/>
            </a:pPr>
            <a:r>
              <a:rPr lang="en"/>
              <a:t>Impromptu (59)</a:t>
            </a:r>
          </a:p>
          <a:p>
            <a:pPr lvl="0">
              <a:lnSpc>
                <a:spcPct val="150000"/>
              </a:lnSpc>
              <a:spcBef>
                <a:spcPts val="0"/>
              </a:spcBef>
              <a:spcAft>
                <a:spcPts val="0"/>
              </a:spcAft>
              <a:buNone/>
            </a:pPr>
            <a:r>
              <a:rPr lang="en"/>
              <a:t>Posthumously (60)</a:t>
            </a:r>
          </a:p>
        </p:txBody>
      </p:sp>
      <p:sp>
        <p:nvSpPr>
          <p:cNvPr id="127" name="Shape 127"/>
          <p:cNvSpPr txBox="1">
            <a:spLocks noGrp="1"/>
          </p:cNvSpPr>
          <p:nvPr>
            <p:ph type="body" idx="2"/>
          </p:nvPr>
        </p:nvSpPr>
        <p:spPr>
          <a:xfrm>
            <a:off x="4832400" y="1152475"/>
            <a:ext cx="3999900" cy="3416400"/>
          </a:xfrm>
          <a:prstGeom prst="rect">
            <a:avLst/>
          </a:prstGeom>
        </p:spPr>
        <p:txBody>
          <a:bodyPr wrap="square" lIns="91425" tIns="91425" rIns="91425" bIns="91425" anchor="t" anchorCtr="0">
            <a:noAutofit/>
          </a:bodyPr>
          <a:lstStyle/>
          <a:p>
            <a:pPr lvl="0">
              <a:lnSpc>
                <a:spcPct val="150000"/>
              </a:lnSpc>
              <a:spcBef>
                <a:spcPts val="0"/>
              </a:spcBef>
              <a:spcAft>
                <a:spcPts val="0"/>
              </a:spcAft>
              <a:buNone/>
            </a:pPr>
            <a:r>
              <a:rPr lang="en">
                <a:solidFill>
                  <a:srgbClr val="555555"/>
                </a:solidFill>
                <a:highlight>
                  <a:srgbClr val="FFFFFF"/>
                </a:highlight>
              </a:rPr>
              <a:t>Uncontrollable</a:t>
            </a:r>
          </a:p>
          <a:p>
            <a:pPr lvl="0" rtl="0">
              <a:lnSpc>
                <a:spcPct val="150000"/>
              </a:lnSpc>
              <a:spcBef>
                <a:spcPts val="0"/>
              </a:spcBef>
              <a:spcAft>
                <a:spcPts val="0"/>
              </a:spcAft>
              <a:buNone/>
            </a:pPr>
            <a:r>
              <a:rPr lang="en">
                <a:solidFill>
                  <a:srgbClr val="555555"/>
                </a:solidFill>
                <a:highlight>
                  <a:srgbClr val="FFFFFF"/>
                </a:highlight>
              </a:rPr>
              <a:t>Noisy</a:t>
            </a:r>
          </a:p>
          <a:p>
            <a:pPr lvl="0" rtl="0">
              <a:lnSpc>
                <a:spcPct val="150000"/>
              </a:lnSpc>
              <a:spcBef>
                <a:spcPts val="0"/>
              </a:spcBef>
              <a:spcAft>
                <a:spcPts val="0"/>
              </a:spcAft>
              <a:buNone/>
            </a:pPr>
            <a:r>
              <a:rPr lang="en">
                <a:solidFill>
                  <a:srgbClr val="555555"/>
                </a:solidFill>
                <a:highlight>
                  <a:srgbClr val="FFFFFF"/>
                </a:highlight>
              </a:rPr>
              <a:t>The workshop of a smith</a:t>
            </a:r>
          </a:p>
          <a:p>
            <a:pPr marL="0" lvl="0" indent="-69850" rtl="0">
              <a:lnSpc>
                <a:spcPct val="150000"/>
              </a:lnSpc>
              <a:spcBef>
                <a:spcPts val="0"/>
              </a:spcBef>
              <a:spcAft>
                <a:spcPts val="0"/>
              </a:spcAft>
              <a:buClr>
                <a:schemeClr val="dk1"/>
              </a:buClr>
              <a:buSzPct val="78571"/>
              <a:buFont typeface="Arial"/>
              <a:buNone/>
            </a:pPr>
            <a:r>
              <a:rPr lang="en">
                <a:solidFill>
                  <a:srgbClr val="555555"/>
                </a:solidFill>
                <a:highlight>
                  <a:srgbClr val="FFFFFF"/>
                </a:highlight>
              </a:rPr>
              <a:t>Any brisk conflict or encounter</a:t>
            </a:r>
          </a:p>
          <a:p>
            <a:pPr lvl="0" rtl="0">
              <a:lnSpc>
                <a:spcPct val="150000"/>
              </a:lnSpc>
              <a:spcBef>
                <a:spcPts val="0"/>
              </a:spcBef>
              <a:spcAft>
                <a:spcPts val="0"/>
              </a:spcAft>
              <a:buNone/>
            </a:pPr>
            <a:r>
              <a:rPr lang="en">
                <a:solidFill>
                  <a:srgbClr val="555555"/>
                </a:solidFill>
                <a:highlight>
                  <a:srgbClr val="FFFFFF"/>
                </a:highlight>
              </a:rPr>
              <a:t>The desire for revenge</a:t>
            </a:r>
          </a:p>
          <a:p>
            <a:pPr lvl="0" rtl="0">
              <a:lnSpc>
                <a:spcPct val="150000"/>
              </a:lnSpc>
              <a:spcBef>
                <a:spcPts val="0"/>
              </a:spcBef>
              <a:spcAft>
                <a:spcPts val="0"/>
              </a:spcAft>
              <a:buNone/>
            </a:pPr>
            <a:r>
              <a:rPr lang="en">
                <a:solidFill>
                  <a:srgbClr val="555555"/>
                </a:solidFill>
                <a:highlight>
                  <a:srgbClr val="FFFFFF"/>
                </a:highlight>
              </a:rPr>
              <a:t>Marked by dishonor</a:t>
            </a:r>
          </a:p>
          <a:p>
            <a:pPr lvl="0" rtl="0">
              <a:lnSpc>
                <a:spcPct val="150000"/>
              </a:lnSpc>
              <a:spcBef>
                <a:spcPts val="0"/>
              </a:spcBef>
              <a:spcAft>
                <a:spcPts val="0"/>
              </a:spcAft>
              <a:buNone/>
            </a:pPr>
            <a:r>
              <a:rPr lang="en">
                <a:solidFill>
                  <a:srgbClr val="555555"/>
                </a:solidFill>
                <a:highlight>
                  <a:srgbClr val="FFFFFF"/>
                </a:highlight>
              </a:rPr>
              <a:t>To utilize, especially for profit</a:t>
            </a:r>
          </a:p>
          <a:p>
            <a:pPr lvl="0" rtl="0">
              <a:lnSpc>
                <a:spcPct val="150000"/>
              </a:lnSpc>
              <a:spcBef>
                <a:spcPts val="0"/>
              </a:spcBef>
              <a:spcAft>
                <a:spcPts val="0"/>
              </a:spcAft>
              <a:buNone/>
            </a:pPr>
            <a:r>
              <a:rPr lang="en">
                <a:solidFill>
                  <a:srgbClr val="555555"/>
                </a:solidFill>
                <a:highlight>
                  <a:srgbClr val="FFFFFF"/>
                </a:highlight>
              </a:rPr>
              <a:t>Made or done without previous preparation</a:t>
            </a:r>
          </a:p>
          <a:p>
            <a:pPr lvl="0">
              <a:lnSpc>
                <a:spcPct val="150000"/>
              </a:lnSpc>
              <a:spcBef>
                <a:spcPts val="0"/>
              </a:spcBef>
              <a:spcAft>
                <a:spcPts val="0"/>
              </a:spcAft>
              <a:buNone/>
            </a:pPr>
            <a:r>
              <a:rPr lang="en">
                <a:solidFill>
                  <a:srgbClr val="555555"/>
                </a:solidFill>
                <a:highlight>
                  <a:srgbClr val="FFFFFF"/>
                </a:highlight>
              </a:rPr>
              <a:t>Continuing after one's death</a:t>
            </a:r>
          </a:p>
          <a:p>
            <a:pPr lvl="0">
              <a:spcBef>
                <a:spcPts val="0"/>
              </a:spcBef>
              <a:spcAft>
                <a:spcPts val="0"/>
              </a:spcAft>
              <a:buNone/>
            </a:pPr>
            <a:endParaRPr sz="1150">
              <a:solidFill>
                <a:srgbClr val="555555"/>
              </a:solidFill>
              <a:highlight>
                <a:srgbClr val="FFFFFF"/>
              </a:highlight>
              <a:latin typeface="Verdana"/>
              <a:ea typeface="Verdana"/>
              <a:cs typeface="Verdana"/>
              <a:sym typeface="Verdan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4: Questions</a:t>
            </a:r>
          </a:p>
        </p:txBody>
      </p:sp>
      <p:sp>
        <p:nvSpPr>
          <p:cNvPr id="133" name="Shape 133"/>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lnSpc>
                <a:spcPct val="100000"/>
              </a:lnSpc>
              <a:spcBef>
                <a:spcPts val="0"/>
              </a:spcBef>
              <a:spcAft>
                <a:spcPts val="0"/>
              </a:spcAft>
              <a:buClr>
                <a:srgbClr val="555555"/>
              </a:buClr>
              <a:buAutoNum type="arabicPeriod"/>
            </a:pPr>
            <a:r>
              <a:rPr lang="en">
                <a:solidFill>
                  <a:srgbClr val="555555"/>
                </a:solidFill>
              </a:rPr>
              <a:t>There is an allusion to Julius Caesar (57). What do we know about Julius Caesar? What does this foreshadow?</a:t>
            </a:r>
          </a:p>
          <a:p>
            <a:pPr marL="457200" lvl="0" indent="-342900" rtl="0">
              <a:lnSpc>
                <a:spcPct val="100000"/>
              </a:lnSpc>
              <a:spcBef>
                <a:spcPts val="0"/>
              </a:spcBef>
              <a:spcAft>
                <a:spcPts val="0"/>
              </a:spcAft>
              <a:buClr>
                <a:srgbClr val="555555"/>
              </a:buClr>
              <a:buAutoNum type="arabicPeriod"/>
            </a:pPr>
            <a:r>
              <a:rPr lang="en">
                <a:solidFill>
                  <a:srgbClr val="555555"/>
                </a:solidFill>
              </a:rPr>
              <a:t>“War is war. The only good human being is a dead one,” (59). Are their modern-day philosophies similar to this sentiment? Explain. What is right and wrong? Are there rules to war? If so, what are they?</a:t>
            </a:r>
          </a:p>
          <a:p>
            <a:pPr marL="457200" lvl="0" indent="-342900" rtl="0">
              <a:spcBef>
                <a:spcPts val="0"/>
              </a:spcBef>
              <a:spcAft>
                <a:spcPts val="0"/>
              </a:spcAft>
              <a:buClr>
                <a:srgbClr val="555555"/>
              </a:buClr>
              <a:buAutoNum type="arabicPeriod"/>
            </a:pPr>
            <a:r>
              <a:rPr lang="en">
                <a:solidFill>
                  <a:srgbClr val="555555"/>
                </a:solidFill>
              </a:rPr>
              <a:t>What does the barn symbolize? Explain your answer with textual evidence.</a:t>
            </a:r>
          </a:p>
          <a:p>
            <a:pPr marL="457200" lvl="0" indent="-342900" rtl="0">
              <a:spcBef>
                <a:spcPts val="0"/>
              </a:spcBef>
              <a:buClr>
                <a:srgbClr val="555555"/>
              </a:buClr>
              <a:buAutoNum type="arabicPeriod"/>
            </a:pPr>
            <a:r>
              <a:rPr lang="en">
                <a:solidFill>
                  <a:srgbClr val="555555"/>
                </a:solidFill>
              </a:rPr>
              <a:t>What is a running theme so far? Use textual evidence to explain.</a:t>
            </a:r>
          </a:p>
          <a:p>
            <a:pPr lvl="0">
              <a:spcBef>
                <a:spcPts val="0"/>
              </a:spcBef>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5: Vocabulary</a:t>
            </a:r>
          </a:p>
        </p:txBody>
      </p:sp>
      <p:sp>
        <p:nvSpPr>
          <p:cNvPr id="139" name="Shape 139"/>
          <p:cNvSpPr txBox="1">
            <a:spLocks noGrp="1"/>
          </p:cNvSpPr>
          <p:nvPr>
            <p:ph type="body" idx="1"/>
          </p:nvPr>
        </p:nvSpPr>
        <p:spPr>
          <a:xfrm>
            <a:off x="311700" y="1152475"/>
            <a:ext cx="3999900" cy="3416400"/>
          </a:xfrm>
          <a:prstGeom prst="rect">
            <a:avLst/>
          </a:prstGeom>
        </p:spPr>
        <p:txBody>
          <a:bodyPr wrap="square" lIns="91425" tIns="91425" rIns="91425" bIns="91425" anchor="t" anchorCtr="0">
            <a:noAutofit/>
          </a:bodyPr>
          <a:lstStyle/>
          <a:p>
            <a:pPr lvl="0">
              <a:spcBef>
                <a:spcPts val="0"/>
              </a:spcBef>
              <a:buNone/>
            </a:pPr>
            <a:r>
              <a:rPr lang="en"/>
              <a:t>Blithely (61)</a:t>
            </a:r>
          </a:p>
          <a:p>
            <a:pPr lvl="0">
              <a:spcBef>
                <a:spcPts val="0"/>
              </a:spcBef>
              <a:buNone/>
            </a:pPr>
            <a:r>
              <a:rPr lang="en"/>
              <a:t>Dynamo (64)</a:t>
            </a:r>
          </a:p>
          <a:p>
            <a:pPr lvl="0">
              <a:spcBef>
                <a:spcPts val="0"/>
              </a:spcBef>
              <a:buNone/>
            </a:pPr>
            <a:r>
              <a:rPr lang="en"/>
              <a:t>Unintelligible (64)</a:t>
            </a:r>
          </a:p>
          <a:p>
            <a:pPr lvl="0">
              <a:spcBef>
                <a:spcPts val="0"/>
              </a:spcBef>
              <a:buNone/>
            </a:pPr>
            <a:r>
              <a:rPr lang="en"/>
              <a:t>Aloof (65)</a:t>
            </a:r>
          </a:p>
          <a:p>
            <a:pPr lvl="0">
              <a:spcBef>
                <a:spcPts val="0"/>
              </a:spcBef>
              <a:buNone/>
            </a:pPr>
            <a:r>
              <a:rPr lang="en"/>
              <a:t>Maxim (70)</a:t>
            </a:r>
          </a:p>
          <a:p>
            <a:pPr lvl="0">
              <a:spcBef>
                <a:spcPts val="0"/>
              </a:spcBef>
              <a:buNone/>
            </a:pPr>
            <a:r>
              <a:rPr lang="en"/>
              <a:t>Disinterred (70)</a:t>
            </a:r>
          </a:p>
          <a:p>
            <a:pPr lvl="0">
              <a:spcBef>
                <a:spcPts val="0"/>
              </a:spcBef>
              <a:buNone/>
            </a:pPr>
            <a:endParaRPr/>
          </a:p>
          <a:p>
            <a:pPr lvl="0">
              <a:spcBef>
                <a:spcPts val="0"/>
              </a:spcBef>
              <a:buNone/>
            </a:pPr>
            <a:endParaRPr/>
          </a:p>
        </p:txBody>
      </p:sp>
      <p:sp>
        <p:nvSpPr>
          <p:cNvPr id="140" name="Shape 140"/>
          <p:cNvSpPr txBox="1">
            <a:spLocks noGrp="1"/>
          </p:cNvSpPr>
          <p:nvPr>
            <p:ph type="body" idx="2"/>
          </p:nvPr>
        </p:nvSpPr>
        <p:spPr>
          <a:xfrm>
            <a:off x="4832400" y="1152475"/>
            <a:ext cx="3999900" cy="3416400"/>
          </a:xfrm>
          <a:prstGeom prst="rect">
            <a:avLst/>
          </a:prstGeom>
        </p:spPr>
        <p:txBody>
          <a:bodyPr wrap="square" lIns="91425" tIns="91425" rIns="91425" bIns="91425" anchor="t" anchorCtr="0">
            <a:noAutofit/>
          </a:bodyPr>
          <a:lstStyle/>
          <a:p>
            <a:pPr lvl="0">
              <a:spcBef>
                <a:spcPts val="0"/>
              </a:spcBef>
              <a:buNone/>
            </a:pPr>
            <a:r>
              <a:rPr lang="en"/>
              <a:t>Happy, merry</a:t>
            </a:r>
          </a:p>
          <a:p>
            <a:pPr lvl="0">
              <a:spcBef>
                <a:spcPts val="0"/>
              </a:spcBef>
              <a:buNone/>
            </a:pPr>
            <a:r>
              <a:rPr lang="en">
                <a:solidFill>
                  <a:srgbClr val="666666"/>
                </a:solidFill>
                <a:highlight>
                  <a:srgbClr val="FFFFFF"/>
                </a:highlight>
              </a:rPr>
              <a:t>an energetic, hardworking, forceful person</a:t>
            </a:r>
          </a:p>
          <a:p>
            <a:pPr lvl="0">
              <a:spcBef>
                <a:spcPts val="0"/>
              </a:spcBef>
              <a:buNone/>
            </a:pPr>
            <a:r>
              <a:rPr lang="en">
                <a:solidFill>
                  <a:srgbClr val="666666"/>
                </a:solidFill>
                <a:highlight>
                  <a:srgbClr val="FFFFFF"/>
                </a:highlight>
              </a:rPr>
              <a:t>Not able to be understood</a:t>
            </a:r>
          </a:p>
          <a:p>
            <a:pPr lvl="0">
              <a:spcBef>
                <a:spcPts val="0"/>
              </a:spcBef>
              <a:buNone/>
            </a:pPr>
            <a:r>
              <a:rPr lang="en">
                <a:solidFill>
                  <a:srgbClr val="666666"/>
                </a:solidFill>
                <a:highlight>
                  <a:srgbClr val="FFFFFF"/>
                </a:highlight>
              </a:rPr>
              <a:t>Indifferent</a:t>
            </a:r>
          </a:p>
          <a:p>
            <a:pPr lvl="0">
              <a:spcBef>
                <a:spcPts val="0"/>
              </a:spcBef>
              <a:buNone/>
            </a:pPr>
            <a:r>
              <a:rPr lang="en">
                <a:solidFill>
                  <a:srgbClr val="666666"/>
                </a:solidFill>
                <a:highlight>
                  <a:srgbClr val="FFFFFF"/>
                </a:highlight>
              </a:rPr>
              <a:t>A general truth</a:t>
            </a:r>
          </a:p>
          <a:p>
            <a:pPr lvl="0">
              <a:spcBef>
                <a:spcPts val="0"/>
              </a:spcBef>
              <a:buNone/>
            </a:pPr>
            <a:r>
              <a:rPr lang="en">
                <a:solidFill>
                  <a:srgbClr val="666666"/>
                </a:solidFill>
                <a:highlight>
                  <a:srgbClr val="FFFFFF"/>
                </a:highlight>
              </a:rPr>
              <a:t>unearth</a:t>
            </a:r>
          </a:p>
          <a:p>
            <a:pPr lvl="0">
              <a:spcBef>
                <a:spcPts val="0"/>
              </a:spcBef>
              <a:buNone/>
            </a:pPr>
            <a:endParaRPr sz="1150">
              <a:solidFill>
                <a:srgbClr val="666666"/>
              </a:solidFill>
              <a:highlight>
                <a:srgbClr val="FFFFFF"/>
              </a:highlight>
              <a:latin typeface="Verdana"/>
              <a:ea typeface="Verdana"/>
              <a:cs typeface="Verdana"/>
              <a:sym typeface="Verdan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5: Questions</a:t>
            </a:r>
          </a:p>
        </p:txBody>
      </p:sp>
      <p:sp>
        <p:nvSpPr>
          <p:cNvPr id="146" name="Shape 146"/>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AutoNum type="arabicPeriod"/>
            </a:pPr>
            <a:r>
              <a:rPr lang="en"/>
              <a:t>Is it enough to be informed? What is the difference between being informed and educated?</a:t>
            </a:r>
          </a:p>
          <a:p>
            <a:pPr marL="457200" lvl="0" indent="-342900" rtl="0">
              <a:spcBef>
                <a:spcPts val="0"/>
              </a:spcBef>
              <a:spcAft>
                <a:spcPts val="0"/>
              </a:spcAft>
              <a:buAutoNum type="arabicPeriod"/>
            </a:pPr>
            <a:r>
              <a:rPr lang="en"/>
              <a:t>What’s persuading the animals? Consider the ethos, pathos, logos techniques.</a:t>
            </a:r>
          </a:p>
          <a:p>
            <a:pPr marL="457200" lvl="0" indent="-342900" rtl="0">
              <a:spcBef>
                <a:spcPts val="0"/>
              </a:spcBef>
              <a:buAutoNum type="arabicPeriod"/>
            </a:pPr>
            <a:r>
              <a:rPr lang="en"/>
              <a:t>Will the animals like Napoleon as a leader? Why or why not?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6: Vocabulary</a:t>
            </a:r>
          </a:p>
        </p:txBody>
      </p:sp>
      <p:sp>
        <p:nvSpPr>
          <p:cNvPr id="152" name="Shape 152"/>
          <p:cNvSpPr txBox="1">
            <a:spLocks noGrp="1"/>
          </p:cNvSpPr>
          <p:nvPr>
            <p:ph type="body" idx="1"/>
          </p:nvPr>
        </p:nvSpPr>
        <p:spPr>
          <a:xfrm>
            <a:off x="311700" y="1152475"/>
            <a:ext cx="3999900" cy="3416400"/>
          </a:xfrm>
          <a:prstGeom prst="rect">
            <a:avLst/>
          </a:prstGeom>
        </p:spPr>
        <p:txBody>
          <a:bodyPr wrap="square" lIns="91425" tIns="91425" rIns="91425" bIns="91425" anchor="t" anchorCtr="0">
            <a:noAutofit/>
          </a:bodyPr>
          <a:lstStyle/>
          <a:p>
            <a:pPr lvl="0">
              <a:spcBef>
                <a:spcPts val="0"/>
              </a:spcBef>
              <a:buNone/>
            </a:pPr>
            <a:r>
              <a:rPr lang="en"/>
              <a:t>Arable (75)</a:t>
            </a:r>
          </a:p>
          <a:p>
            <a:pPr lvl="0">
              <a:spcBef>
                <a:spcPts val="0"/>
              </a:spcBef>
              <a:buNone/>
            </a:pPr>
            <a:r>
              <a:rPr lang="en"/>
              <a:t>Broker (78)</a:t>
            </a:r>
          </a:p>
          <a:p>
            <a:pPr lvl="0">
              <a:spcBef>
                <a:spcPts val="0"/>
              </a:spcBef>
              <a:buNone/>
            </a:pPr>
            <a:r>
              <a:rPr lang="en"/>
              <a:t>Commissions (78)</a:t>
            </a:r>
          </a:p>
          <a:p>
            <a:pPr lvl="0">
              <a:spcBef>
                <a:spcPts val="0"/>
              </a:spcBef>
              <a:buNone/>
            </a:pPr>
            <a:r>
              <a:rPr lang="en"/>
              <a:t>Malignity (82)</a:t>
            </a:r>
          </a:p>
          <a:p>
            <a:pPr lvl="0">
              <a:spcBef>
                <a:spcPts val="0"/>
              </a:spcBef>
              <a:buNone/>
            </a:pPr>
            <a:r>
              <a:rPr lang="en"/>
              <a:t>Ignominious (82)</a:t>
            </a:r>
          </a:p>
          <a:p>
            <a:pPr lvl="0">
              <a:spcBef>
                <a:spcPts val="0"/>
              </a:spcBef>
              <a:buNone/>
            </a:pPr>
            <a:r>
              <a:rPr lang="en"/>
              <a:t>Avenge (82)</a:t>
            </a:r>
          </a:p>
          <a:p>
            <a:pPr lvl="0">
              <a:spcBef>
                <a:spcPts val="0"/>
              </a:spcBef>
              <a:buNone/>
            </a:pPr>
            <a:r>
              <a:rPr lang="en"/>
              <a:t>Indignation (82)</a:t>
            </a:r>
          </a:p>
        </p:txBody>
      </p:sp>
      <p:sp>
        <p:nvSpPr>
          <p:cNvPr id="153" name="Shape 153"/>
          <p:cNvSpPr txBox="1">
            <a:spLocks noGrp="1"/>
          </p:cNvSpPr>
          <p:nvPr>
            <p:ph type="body" idx="2"/>
          </p:nvPr>
        </p:nvSpPr>
        <p:spPr>
          <a:xfrm>
            <a:off x="4832400" y="1152475"/>
            <a:ext cx="3999900" cy="3416400"/>
          </a:xfrm>
          <a:prstGeom prst="rect">
            <a:avLst/>
          </a:prstGeom>
        </p:spPr>
        <p:txBody>
          <a:bodyPr wrap="square" lIns="91425" tIns="91425" rIns="91425" bIns="91425" anchor="t" anchorCtr="0">
            <a:noAutofit/>
          </a:bodyPr>
          <a:lstStyle/>
          <a:p>
            <a:pPr lvl="0">
              <a:spcBef>
                <a:spcPts val="0"/>
              </a:spcBef>
              <a:buNone/>
            </a:pPr>
            <a:r>
              <a:rPr lang="en"/>
              <a:t>Capable of producing crops</a:t>
            </a:r>
          </a:p>
          <a:p>
            <a:pPr lvl="0">
              <a:spcBef>
                <a:spcPts val="0"/>
              </a:spcBef>
              <a:buNone/>
            </a:pPr>
            <a:r>
              <a:rPr lang="en">
                <a:solidFill>
                  <a:srgbClr val="555555"/>
                </a:solidFill>
              </a:rPr>
              <a:t>An agent</a:t>
            </a:r>
          </a:p>
          <a:p>
            <a:pPr lvl="0">
              <a:spcBef>
                <a:spcPts val="0"/>
              </a:spcBef>
              <a:buNone/>
            </a:pPr>
            <a:r>
              <a:rPr lang="en">
                <a:solidFill>
                  <a:srgbClr val="555555"/>
                </a:solidFill>
                <a:highlight>
                  <a:srgbClr val="FFFFFF"/>
                </a:highlight>
              </a:rPr>
              <a:t>Payment</a:t>
            </a:r>
          </a:p>
          <a:p>
            <a:pPr lvl="0">
              <a:spcBef>
                <a:spcPts val="0"/>
              </a:spcBef>
              <a:buNone/>
            </a:pPr>
            <a:r>
              <a:rPr lang="en">
                <a:solidFill>
                  <a:srgbClr val="555555"/>
                </a:solidFill>
                <a:highlight>
                  <a:srgbClr val="FFFFFF"/>
                </a:highlight>
              </a:rPr>
              <a:t>Intense ill will</a:t>
            </a:r>
          </a:p>
          <a:p>
            <a:pPr lvl="0">
              <a:spcBef>
                <a:spcPts val="0"/>
              </a:spcBef>
              <a:buNone/>
            </a:pPr>
            <a:r>
              <a:rPr lang="en">
                <a:solidFill>
                  <a:srgbClr val="555555"/>
                </a:solidFill>
                <a:highlight>
                  <a:srgbClr val="FFFFFF"/>
                </a:highlight>
              </a:rPr>
              <a:t>Humiliating</a:t>
            </a:r>
          </a:p>
          <a:p>
            <a:pPr lvl="0">
              <a:spcBef>
                <a:spcPts val="0"/>
              </a:spcBef>
              <a:buNone/>
            </a:pPr>
            <a:r>
              <a:rPr lang="en">
                <a:solidFill>
                  <a:srgbClr val="555555"/>
                </a:solidFill>
                <a:highlight>
                  <a:srgbClr val="FFFFFF"/>
                </a:highlight>
              </a:rPr>
              <a:t>Exact satisfaction</a:t>
            </a:r>
          </a:p>
          <a:p>
            <a:pPr lvl="0">
              <a:spcBef>
                <a:spcPts val="0"/>
              </a:spcBef>
              <a:buNone/>
            </a:pPr>
            <a:r>
              <a:rPr lang="en">
                <a:solidFill>
                  <a:srgbClr val="555555"/>
                </a:solidFill>
                <a:highlight>
                  <a:srgbClr val="FFFFFF"/>
                </a:highlight>
              </a:rPr>
              <a:t>Offensive,insulting, or base; righteous anger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6: Questions</a:t>
            </a:r>
          </a:p>
        </p:txBody>
      </p:sp>
      <p:sp>
        <p:nvSpPr>
          <p:cNvPr id="159" name="Shape 159"/>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AutoNum type="arabicPeriod"/>
            </a:pPr>
            <a:r>
              <a:rPr lang="en"/>
              <a:t>What makes life happy and fulfilling?</a:t>
            </a:r>
          </a:p>
          <a:p>
            <a:pPr marL="457200" lvl="0" indent="-342900">
              <a:spcBef>
                <a:spcPts val="0"/>
              </a:spcBef>
              <a:buAutoNum type="arabicPeriod"/>
            </a:pPr>
            <a:r>
              <a:rPr lang="en"/>
              <a:t>What makes a good leader?</a:t>
            </a:r>
          </a:p>
          <a:p>
            <a:pPr lvl="0">
              <a:spcBef>
                <a:spcPts val="0"/>
              </a:spcBef>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7: Vocabulary</a:t>
            </a:r>
          </a:p>
        </p:txBody>
      </p:sp>
      <p:sp>
        <p:nvSpPr>
          <p:cNvPr id="165" name="Shape 165"/>
          <p:cNvSpPr txBox="1">
            <a:spLocks noGrp="1"/>
          </p:cNvSpPr>
          <p:nvPr>
            <p:ph type="body" idx="1"/>
          </p:nvPr>
        </p:nvSpPr>
        <p:spPr>
          <a:xfrm>
            <a:off x="311700" y="1152475"/>
            <a:ext cx="3999900" cy="3416400"/>
          </a:xfrm>
          <a:prstGeom prst="rect">
            <a:avLst/>
          </a:prstGeom>
        </p:spPr>
        <p:txBody>
          <a:bodyPr wrap="square" lIns="91425" tIns="91425" rIns="91425" bIns="91425" anchor="t" anchorCtr="0">
            <a:noAutofit/>
          </a:bodyPr>
          <a:lstStyle/>
          <a:p>
            <a:pPr lvl="0">
              <a:spcBef>
                <a:spcPts val="0"/>
              </a:spcBef>
              <a:buNone/>
            </a:pPr>
            <a:r>
              <a:rPr lang="en"/>
              <a:t>Infanticide (85)</a:t>
            </a:r>
          </a:p>
          <a:p>
            <a:pPr lvl="0">
              <a:spcBef>
                <a:spcPts val="0"/>
              </a:spcBef>
              <a:buNone/>
            </a:pPr>
            <a:r>
              <a:rPr lang="en"/>
              <a:t>Capitulated (87)</a:t>
            </a:r>
          </a:p>
          <a:p>
            <a:pPr lvl="0">
              <a:spcBef>
                <a:spcPts val="0"/>
              </a:spcBef>
              <a:buNone/>
            </a:pPr>
            <a:r>
              <a:rPr lang="en"/>
              <a:t>Countenances (92)</a:t>
            </a:r>
          </a:p>
          <a:p>
            <a:pPr lvl="0">
              <a:spcBef>
                <a:spcPts val="0"/>
              </a:spcBef>
              <a:buNone/>
            </a:pPr>
            <a:r>
              <a:rPr lang="en"/>
              <a:t>Incited (93)</a:t>
            </a:r>
          </a:p>
          <a:p>
            <a:pPr lvl="0">
              <a:spcBef>
                <a:spcPts val="0"/>
              </a:spcBef>
              <a:buNone/>
            </a:pPr>
            <a:r>
              <a:rPr lang="en"/>
              <a:t>Retribution (94)</a:t>
            </a:r>
          </a:p>
          <a:p>
            <a:pPr lvl="0">
              <a:spcBef>
                <a:spcPts val="0"/>
              </a:spcBef>
              <a:buNone/>
            </a:pPr>
            <a:endParaRPr/>
          </a:p>
          <a:p>
            <a:pPr lvl="0">
              <a:spcBef>
                <a:spcPts val="0"/>
              </a:spcBef>
              <a:buNone/>
            </a:pPr>
            <a:endParaRPr/>
          </a:p>
        </p:txBody>
      </p:sp>
      <p:sp>
        <p:nvSpPr>
          <p:cNvPr id="166" name="Shape 166"/>
          <p:cNvSpPr txBox="1">
            <a:spLocks noGrp="1"/>
          </p:cNvSpPr>
          <p:nvPr>
            <p:ph type="body" idx="2"/>
          </p:nvPr>
        </p:nvSpPr>
        <p:spPr>
          <a:xfrm>
            <a:off x="4832400" y="1152475"/>
            <a:ext cx="3999900" cy="3416400"/>
          </a:xfrm>
          <a:prstGeom prst="rect">
            <a:avLst/>
          </a:prstGeom>
        </p:spPr>
        <p:txBody>
          <a:bodyPr wrap="square" lIns="91425" tIns="91425" rIns="91425" bIns="91425" anchor="t" anchorCtr="0">
            <a:noAutofit/>
          </a:bodyPr>
          <a:lstStyle/>
          <a:p>
            <a:pPr lvl="0">
              <a:spcBef>
                <a:spcPts val="0"/>
              </a:spcBef>
              <a:buNone/>
            </a:pPr>
            <a:r>
              <a:rPr lang="en">
                <a:solidFill>
                  <a:srgbClr val="555555"/>
                </a:solidFill>
                <a:highlight>
                  <a:srgbClr val="FFFFFF"/>
                </a:highlight>
              </a:rPr>
              <a:t>The practice of killing newborn infants</a:t>
            </a:r>
          </a:p>
          <a:p>
            <a:pPr lvl="0">
              <a:spcBef>
                <a:spcPts val="0"/>
              </a:spcBef>
              <a:buNone/>
            </a:pPr>
            <a:r>
              <a:rPr lang="en">
                <a:solidFill>
                  <a:srgbClr val="555555"/>
                </a:solidFill>
                <a:highlight>
                  <a:srgbClr val="FFFFFF"/>
                </a:highlight>
              </a:rPr>
              <a:t>To give up resistance</a:t>
            </a:r>
          </a:p>
          <a:p>
            <a:pPr lvl="0">
              <a:spcBef>
                <a:spcPts val="0"/>
              </a:spcBef>
              <a:buNone/>
            </a:pPr>
            <a:r>
              <a:rPr lang="en">
                <a:solidFill>
                  <a:srgbClr val="555555"/>
                </a:solidFill>
                <a:highlight>
                  <a:srgbClr val="FFFFFF"/>
                </a:highlight>
              </a:rPr>
              <a:t>Calm facial expression; composure</a:t>
            </a:r>
          </a:p>
          <a:p>
            <a:pPr lvl="0">
              <a:spcBef>
                <a:spcPts val="0"/>
              </a:spcBef>
              <a:buNone/>
            </a:pPr>
            <a:r>
              <a:rPr lang="en">
                <a:solidFill>
                  <a:srgbClr val="555555"/>
                </a:solidFill>
                <a:highlight>
                  <a:srgbClr val="FFFFFF"/>
                </a:highlight>
              </a:rPr>
              <a:t>Urge on</a:t>
            </a:r>
          </a:p>
          <a:p>
            <a:pPr lvl="0">
              <a:spcBef>
                <a:spcPts val="0"/>
              </a:spcBef>
              <a:buNone/>
            </a:pPr>
            <a:r>
              <a:rPr lang="en">
                <a:solidFill>
                  <a:srgbClr val="555555"/>
                </a:solidFill>
                <a:highlight>
                  <a:srgbClr val="FFFFFF"/>
                </a:highlight>
              </a:rPr>
              <a:t>Repayment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7: Questions</a:t>
            </a:r>
          </a:p>
        </p:txBody>
      </p:sp>
      <p:sp>
        <p:nvSpPr>
          <p:cNvPr id="172" name="Shape 172"/>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AutoNum type="arabicPeriod"/>
            </a:pPr>
            <a:r>
              <a:rPr lang="en"/>
              <a:t>Why are the animals willing to work for Napoleon (95)? Use textual evidence.</a:t>
            </a:r>
          </a:p>
          <a:p>
            <a:pPr marL="457200" lvl="0" indent="-342900" rtl="0">
              <a:spcBef>
                <a:spcPts val="0"/>
              </a:spcBef>
              <a:spcAft>
                <a:spcPts val="0"/>
              </a:spcAft>
              <a:buAutoNum type="arabicPeriod"/>
            </a:pPr>
            <a:r>
              <a:rPr lang="en"/>
              <a:t>What stands out to you in chapter 7? Explain.</a:t>
            </a:r>
          </a:p>
          <a:p>
            <a:pPr marL="914400" lvl="1" indent="-317500" rtl="0">
              <a:spcBef>
                <a:spcPts val="0"/>
              </a:spcBef>
              <a:spcAft>
                <a:spcPts val="0"/>
              </a:spcAft>
              <a:buAutoNum type="alphaLcPeriod"/>
            </a:pPr>
            <a:r>
              <a:rPr lang="en"/>
              <a:t>Text-to-text (does it remind you of another story?)</a:t>
            </a:r>
          </a:p>
          <a:p>
            <a:pPr marL="914400" lvl="1" indent="-317500" rtl="0">
              <a:spcBef>
                <a:spcPts val="0"/>
              </a:spcBef>
              <a:spcAft>
                <a:spcPts val="0"/>
              </a:spcAft>
              <a:buAutoNum type="alphaLcPeriod"/>
            </a:pPr>
            <a:r>
              <a:rPr lang="en"/>
              <a:t>Text-to-self (does the text make you reflect about yourself?)</a:t>
            </a:r>
          </a:p>
          <a:p>
            <a:pPr marL="914400" lvl="1" indent="-317500" rtl="0">
              <a:spcBef>
                <a:spcPts val="0"/>
              </a:spcBef>
              <a:buAutoNum type="alphaLcPeriod"/>
            </a:pPr>
            <a:r>
              <a:rPr lang="en"/>
              <a:t>Text-to-world (is their a modern-day application?)</a:t>
            </a:r>
          </a:p>
          <a:p>
            <a:pPr lvl="0">
              <a:spcBef>
                <a:spcPts val="0"/>
              </a:spcBef>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Objective(s)</a:t>
            </a:r>
          </a:p>
        </p:txBody>
      </p:sp>
      <p:sp>
        <p:nvSpPr>
          <p:cNvPr id="61" name="Shape 61"/>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a:t>SWBAT compare and contrast different political elements that will influence the themes in Animal Farm (R.L. 9-10.9).</a:t>
            </a:r>
          </a:p>
          <a:p>
            <a:pPr lvl="0">
              <a:spcBef>
                <a:spcPts val="0"/>
              </a:spcBef>
              <a:buNone/>
            </a:pPr>
            <a:r>
              <a:rPr lang="en"/>
              <a:t>SWBAT explain how the author uses the characters to make political statements (R.L. 9-10.?).</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Shape 17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8: Vocabulary</a:t>
            </a:r>
          </a:p>
        </p:txBody>
      </p:sp>
      <p:sp>
        <p:nvSpPr>
          <p:cNvPr id="178" name="Shape 178"/>
          <p:cNvSpPr txBox="1">
            <a:spLocks noGrp="1"/>
          </p:cNvSpPr>
          <p:nvPr>
            <p:ph type="body" idx="1"/>
          </p:nvPr>
        </p:nvSpPr>
        <p:spPr>
          <a:xfrm>
            <a:off x="311700" y="1152475"/>
            <a:ext cx="3999900" cy="3416400"/>
          </a:xfrm>
          <a:prstGeom prst="rect">
            <a:avLst/>
          </a:prstGeom>
        </p:spPr>
        <p:txBody>
          <a:bodyPr wrap="square" lIns="91425" tIns="91425" rIns="91425" bIns="91425" anchor="t" anchorCtr="0">
            <a:noAutofit/>
          </a:bodyPr>
          <a:lstStyle/>
          <a:p>
            <a:pPr lvl="0">
              <a:spcBef>
                <a:spcPts val="0"/>
              </a:spcBef>
              <a:buNone/>
            </a:pPr>
            <a:r>
              <a:rPr lang="en"/>
              <a:t>Primitive (103)</a:t>
            </a:r>
          </a:p>
          <a:p>
            <a:pPr lvl="0">
              <a:spcBef>
                <a:spcPts val="0"/>
              </a:spcBef>
              <a:buNone/>
            </a:pPr>
            <a:r>
              <a:rPr lang="en"/>
              <a:t>Implements (103)</a:t>
            </a:r>
          </a:p>
          <a:p>
            <a:pPr lvl="0">
              <a:spcBef>
                <a:spcPts val="0"/>
              </a:spcBef>
              <a:buNone/>
            </a:pPr>
            <a:r>
              <a:rPr lang="en"/>
              <a:t>Pensioner (105)</a:t>
            </a:r>
          </a:p>
          <a:p>
            <a:pPr lvl="0">
              <a:spcBef>
                <a:spcPts val="0"/>
              </a:spcBef>
              <a:buNone/>
            </a:pPr>
            <a:r>
              <a:rPr lang="en"/>
              <a:t>Ecstasies (105)</a:t>
            </a:r>
          </a:p>
          <a:p>
            <a:pPr lvl="0">
              <a:spcBef>
                <a:spcPts val="0"/>
              </a:spcBef>
              <a:buNone/>
            </a:pPr>
            <a:r>
              <a:rPr lang="en"/>
              <a:t>Beatifically (105)</a:t>
            </a:r>
          </a:p>
          <a:p>
            <a:pPr lvl="0">
              <a:spcBef>
                <a:spcPts val="0"/>
              </a:spcBef>
              <a:buNone/>
            </a:pPr>
            <a:r>
              <a:rPr lang="en"/>
              <a:t>Reposed (105)</a:t>
            </a:r>
          </a:p>
          <a:p>
            <a:pPr lvl="0">
              <a:spcBef>
                <a:spcPts val="0"/>
              </a:spcBef>
              <a:buNone/>
            </a:pPr>
            <a:endParaRPr/>
          </a:p>
        </p:txBody>
      </p:sp>
      <p:sp>
        <p:nvSpPr>
          <p:cNvPr id="179" name="Shape 179"/>
          <p:cNvSpPr txBox="1">
            <a:spLocks noGrp="1"/>
          </p:cNvSpPr>
          <p:nvPr>
            <p:ph type="body" idx="2"/>
          </p:nvPr>
        </p:nvSpPr>
        <p:spPr>
          <a:xfrm>
            <a:off x="4832400" y="1152475"/>
            <a:ext cx="3999900" cy="3416400"/>
          </a:xfrm>
          <a:prstGeom prst="rect">
            <a:avLst/>
          </a:prstGeom>
        </p:spPr>
        <p:txBody>
          <a:bodyPr wrap="square" lIns="91425" tIns="91425" rIns="91425" bIns="91425" anchor="t" anchorCtr="0">
            <a:noAutofit/>
          </a:bodyPr>
          <a:lstStyle/>
          <a:p>
            <a:pPr lvl="0">
              <a:spcBef>
                <a:spcPts val="0"/>
              </a:spcBef>
              <a:buNone/>
            </a:pPr>
            <a:r>
              <a:rPr lang="en">
                <a:solidFill>
                  <a:srgbClr val="555555"/>
                </a:solidFill>
                <a:highlight>
                  <a:srgbClr val="FFFFFF"/>
                </a:highlight>
              </a:rPr>
              <a:t>being the first or earliest of the kind or inexistence</a:t>
            </a:r>
          </a:p>
          <a:p>
            <a:pPr lvl="0">
              <a:spcBef>
                <a:spcPts val="0"/>
              </a:spcBef>
              <a:buNone/>
            </a:pPr>
            <a:r>
              <a:rPr lang="en">
                <a:solidFill>
                  <a:srgbClr val="555555"/>
                </a:solidFill>
                <a:highlight>
                  <a:srgbClr val="FFFFFF"/>
                </a:highlight>
              </a:rPr>
              <a:t>instrument, tool, or utensil</a:t>
            </a:r>
          </a:p>
          <a:p>
            <a:pPr lvl="0">
              <a:spcBef>
                <a:spcPts val="0"/>
              </a:spcBef>
              <a:buNone/>
            </a:pPr>
            <a:r>
              <a:rPr lang="en">
                <a:solidFill>
                  <a:srgbClr val="555555"/>
                </a:solidFill>
                <a:highlight>
                  <a:srgbClr val="FFFFFF"/>
                </a:highlight>
              </a:rPr>
              <a:t>A person who receives a fixed payment</a:t>
            </a:r>
          </a:p>
          <a:p>
            <a:pPr lvl="0">
              <a:spcBef>
                <a:spcPts val="0"/>
              </a:spcBef>
              <a:buNone/>
            </a:pPr>
            <a:r>
              <a:rPr lang="en">
                <a:solidFill>
                  <a:srgbClr val="555555"/>
                </a:solidFill>
                <a:highlight>
                  <a:srgbClr val="FFFFFF"/>
                </a:highlight>
              </a:rPr>
              <a:t>Delight</a:t>
            </a:r>
          </a:p>
          <a:p>
            <a:pPr lvl="0">
              <a:spcBef>
                <a:spcPts val="0"/>
              </a:spcBef>
              <a:buNone/>
            </a:pPr>
            <a:r>
              <a:rPr lang="en">
                <a:solidFill>
                  <a:srgbClr val="555555"/>
                </a:solidFill>
                <a:highlight>
                  <a:srgbClr val="FFFFFF"/>
                </a:highlight>
              </a:rPr>
              <a:t>Blissful, saintly</a:t>
            </a:r>
          </a:p>
          <a:p>
            <a:pPr lvl="0">
              <a:spcBef>
                <a:spcPts val="0"/>
              </a:spcBef>
              <a:buNone/>
            </a:pPr>
            <a:r>
              <a:rPr lang="en">
                <a:solidFill>
                  <a:srgbClr val="555555"/>
                </a:solidFill>
                <a:highlight>
                  <a:srgbClr val="FFFFFF"/>
                </a:highlight>
              </a:rPr>
              <a:t>Dignified calmness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8: Questions</a:t>
            </a:r>
          </a:p>
        </p:txBody>
      </p:sp>
      <p:sp>
        <p:nvSpPr>
          <p:cNvPr id="185" name="Shape 185"/>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AutoNum type="arabicPeriod"/>
            </a:pPr>
            <a:r>
              <a:rPr lang="en"/>
              <a:t>What does the windmill symbolize. Explain. What might the author be criticizing? How?</a:t>
            </a:r>
          </a:p>
          <a:p>
            <a:pPr marL="457200" lvl="0" indent="-342900" rtl="0">
              <a:spcBef>
                <a:spcPts val="0"/>
              </a:spcBef>
              <a:buAutoNum type="arabicPeriod"/>
            </a:pPr>
            <a:r>
              <a:rPr lang="en"/>
              <a:t>Describe the state of Animal Farm at the end of chapter 8. What do you perceive as the most significant changes since the revolution?</a:t>
            </a:r>
          </a:p>
          <a:p>
            <a:pPr lvl="0" rtl="0">
              <a:spcBef>
                <a:spcPts val="0"/>
              </a:spcBef>
              <a:buNone/>
            </a:pPr>
            <a:endParaRPr/>
          </a:p>
          <a:p>
            <a:pPr lvl="0">
              <a:spcBef>
                <a:spcPts val="0"/>
              </a:spcBef>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9: Vocabulary</a:t>
            </a:r>
          </a:p>
        </p:txBody>
      </p:sp>
      <p:sp>
        <p:nvSpPr>
          <p:cNvPr id="191" name="Shape 191"/>
          <p:cNvSpPr txBox="1">
            <a:spLocks noGrp="1"/>
          </p:cNvSpPr>
          <p:nvPr>
            <p:ph type="body" idx="1"/>
          </p:nvPr>
        </p:nvSpPr>
        <p:spPr>
          <a:xfrm>
            <a:off x="311700" y="1152475"/>
            <a:ext cx="3999900" cy="3416400"/>
          </a:xfrm>
          <a:prstGeom prst="rect">
            <a:avLst/>
          </a:prstGeom>
        </p:spPr>
        <p:txBody>
          <a:bodyPr wrap="square" lIns="91425" tIns="91425" rIns="91425" bIns="91425" anchor="t" anchorCtr="0">
            <a:noAutofit/>
          </a:bodyPr>
          <a:lstStyle/>
          <a:p>
            <a:pPr lvl="0">
              <a:spcBef>
                <a:spcPts val="0"/>
              </a:spcBef>
              <a:buNone/>
            </a:pPr>
            <a:r>
              <a:rPr lang="en"/>
              <a:t>Precincts (118)</a:t>
            </a:r>
          </a:p>
          <a:p>
            <a:pPr lvl="0">
              <a:spcBef>
                <a:spcPts val="0"/>
              </a:spcBef>
              <a:buNone/>
            </a:pPr>
            <a:r>
              <a:rPr lang="en"/>
              <a:t>Devotees (118)</a:t>
            </a:r>
          </a:p>
          <a:p>
            <a:pPr lvl="0">
              <a:spcBef>
                <a:spcPts val="0"/>
              </a:spcBef>
              <a:buNone/>
            </a:pPr>
            <a:r>
              <a:rPr lang="en"/>
              <a:t>Complicity (119)</a:t>
            </a:r>
          </a:p>
          <a:p>
            <a:pPr lvl="0">
              <a:spcBef>
                <a:spcPts val="0"/>
              </a:spcBef>
              <a:buNone/>
            </a:pPr>
            <a:r>
              <a:rPr lang="en"/>
              <a:t>Contemptuously (119)</a:t>
            </a:r>
          </a:p>
          <a:p>
            <a:pPr lvl="0">
              <a:spcBef>
                <a:spcPts val="0"/>
              </a:spcBef>
              <a:buNone/>
            </a:pPr>
            <a:r>
              <a:rPr lang="en"/>
              <a:t>Quarry (120)</a:t>
            </a:r>
          </a:p>
          <a:p>
            <a:pPr lvl="0">
              <a:spcBef>
                <a:spcPts val="0"/>
              </a:spcBef>
              <a:buNone/>
            </a:pPr>
            <a:r>
              <a:rPr lang="en"/>
              <a:t>Indignantly (125)</a:t>
            </a:r>
          </a:p>
          <a:p>
            <a:pPr lvl="0">
              <a:spcBef>
                <a:spcPts val="0"/>
              </a:spcBef>
              <a:buNone/>
            </a:pPr>
            <a:r>
              <a:rPr lang="en"/>
              <a:t>Oration (126)</a:t>
            </a:r>
          </a:p>
          <a:p>
            <a:pPr lvl="0">
              <a:spcBef>
                <a:spcPts val="0"/>
              </a:spcBef>
              <a:buNone/>
            </a:pPr>
            <a:r>
              <a:rPr lang="en"/>
              <a:t>Interment (125)</a:t>
            </a:r>
          </a:p>
        </p:txBody>
      </p:sp>
      <p:sp>
        <p:nvSpPr>
          <p:cNvPr id="192" name="Shape 192"/>
          <p:cNvSpPr txBox="1">
            <a:spLocks noGrp="1"/>
          </p:cNvSpPr>
          <p:nvPr>
            <p:ph type="body" idx="2"/>
          </p:nvPr>
        </p:nvSpPr>
        <p:spPr>
          <a:xfrm>
            <a:off x="4832400" y="1152475"/>
            <a:ext cx="3999900" cy="3416400"/>
          </a:xfrm>
          <a:prstGeom prst="rect">
            <a:avLst/>
          </a:prstGeom>
        </p:spPr>
        <p:txBody>
          <a:bodyPr wrap="square" lIns="91425" tIns="91425" rIns="91425" bIns="91425" anchor="t" anchorCtr="0">
            <a:noAutofit/>
          </a:bodyPr>
          <a:lstStyle/>
          <a:p>
            <a:pPr lvl="0" rtl="0">
              <a:spcBef>
                <a:spcPts val="0"/>
              </a:spcBef>
              <a:buNone/>
            </a:pPr>
            <a:r>
              <a:rPr lang="en">
                <a:solidFill>
                  <a:srgbClr val="555555"/>
                </a:solidFill>
                <a:highlight>
                  <a:srgbClr val="FFFFFF"/>
                </a:highlight>
              </a:rPr>
              <a:t>A district</a:t>
            </a:r>
          </a:p>
          <a:p>
            <a:pPr lvl="0" rtl="0">
              <a:spcBef>
                <a:spcPts val="0"/>
              </a:spcBef>
              <a:buNone/>
            </a:pPr>
            <a:r>
              <a:rPr lang="en">
                <a:solidFill>
                  <a:srgbClr val="555555"/>
                </a:solidFill>
                <a:highlight>
                  <a:srgbClr val="FFFFFF"/>
                </a:highlight>
              </a:rPr>
              <a:t>An enthusiastic follower</a:t>
            </a:r>
          </a:p>
          <a:p>
            <a:pPr lvl="0" rtl="0">
              <a:spcBef>
                <a:spcPts val="0"/>
              </a:spcBef>
              <a:buNone/>
            </a:pPr>
            <a:r>
              <a:rPr lang="en">
                <a:solidFill>
                  <a:srgbClr val="555555"/>
                </a:solidFill>
                <a:highlight>
                  <a:srgbClr val="FFFFFF"/>
                </a:highlight>
              </a:rPr>
              <a:t>Partnership in wrongdoing</a:t>
            </a:r>
          </a:p>
          <a:p>
            <a:pPr lvl="0" rtl="0">
              <a:spcBef>
                <a:spcPts val="0"/>
              </a:spcBef>
              <a:buNone/>
            </a:pPr>
            <a:r>
              <a:rPr lang="en">
                <a:solidFill>
                  <a:srgbClr val="555555"/>
                </a:solidFill>
                <a:highlight>
                  <a:srgbClr val="FFFFFF"/>
                </a:highlight>
              </a:rPr>
              <a:t>Showing disdain</a:t>
            </a:r>
          </a:p>
          <a:p>
            <a:pPr lvl="0" rtl="0">
              <a:spcBef>
                <a:spcPts val="0"/>
              </a:spcBef>
              <a:buNone/>
            </a:pPr>
            <a:r>
              <a:rPr lang="en">
                <a:solidFill>
                  <a:srgbClr val="555555"/>
                </a:solidFill>
                <a:highlight>
                  <a:srgbClr val="FFFFFF"/>
                </a:highlight>
              </a:rPr>
              <a:t>A pit to blast out stone</a:t>
            </a:r>
          </a:p>
          <a:p>
            <a:pPr lvl="0" rtl="0">
              <a:spcBef>
                <a:spcPts val="0"/>
              </a:spcBef>
              <a:buNone/>
            </a:pPr>
            <a:r>
              <a:rPr lang="en">
                <a:solidFill>
                  <a:srgbClr val="555555"/>
                </a:solidFill>
                <a:highlight>
                  <a:srgbClr val="FFFFFF"/>
                </a:highlight>
              </a:rPr>
              <a:t>Expressing strong displeasure to what is believed unjust</a:t>
            </a:r>
          </a:p>
          <a:p>
            <a:pPr lvl="0" rtl="0">
              <a:spcBef>
                <a:spcPts val="0"/>
              </a:spcBef>
              <a:buNone/>
            </a:pPr>
            <a:r>
              <a:rPr lang="en">
                <a:solidFill>
                  <a:srgbClr val="555555"/>
                </a:solidFill>
                <a:highlight>
                  <a:srgbClr val="FFFFFF"/>
                </a:highlight>
              </a:rPr>
              <a:t>Public speech</a:t>
            </a:r>
          </a:p>
          <a:p>
            <a:pPr lvl="0">
              <a:spcBef>
                <a:spcPts val="0"/>
              </a:spcBef>
              <a:buNone/>
            </a:pPr>
            <a:r>
              <a:rPr lang="en">
                <a:solidFill>
                  <a:srgbClr val="555555"/>
                </a:solidFill>
                <a:highlight>
                  <a:srgbClr val="FFFFFF"/>
                </a:highlight>
              </a:rPr>
              <a:t>Burial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Shape 197"/>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9: Questions</a:t>
            </a:r>
          </a:p>
        </p:txBody>
      </p:sp>
      <p:sp>
        <p:nvSpPr>
          <p:cNvPr id="198" name="Shape 198"/>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AutoNum type="arabicPeriod"/>
            </a:pPr>
            <a:r>
              <a:rPr lang="en"/>
              <a:t>When are you truly your own master (118)?</a:t>
            </a:r>
          </a:p>
          <a:p>
            <a:pPr marL="457200" lvl="0" indent="-342900" rtl="0">
              <a:spcBef>
                <a:spcPts val="0"/>
              </a:spcBef>
              <a:spcAft>
                <a:spcPts val="0"/>
              </a:spcAft>
              <a:buAutoNum type="arabicPeriod"/>
            </a:pPr>
            <a:r>
              <a:rPr lang="en"/>
              <a:t>What does Boxer’s death represent? Use textual evidence to explain.</a:t>
            </a:r>
          </a:p>
          <a:p>
            <a:pPr marL="457200" lvl="0" indent="-342900" rtl="0">
              <a:spcBef>
                <a:spcPts val="0"/>
              </a:spcBef>
              <a:spcAft>
                <a:spcPts val="0"/>
              </a:spcAft>
              <a:buAutoNum type="arabicPeriod"/>
            </a:pPr>
            <a:r>
              <a:rPr lang="en"/>
              <a:t>What is freedom to you? Are the animals in the text free? Why or why not?</a:t>
            </a:r>
          </a:p>
          <a:p>
            <a:pPr marL="457200" lvl="0" indent="-342900">
              <a:spcBef>
                <a:spcPts val="0"/>
              </a:spcBef>
              <a:buAutoNum type="arabicPeriod"/>
            </a:pPr>
            <a:r>
              <a:rPr lang="en"/>
              <a:t>What does Orwell teach us about ignorance in this story?</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sp>
        <p:nvSpPr>
          <p:cNvPr id="203" name="Shape 203"/>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10: Vocabulary </a:t>
            </a:r>
          </a:p>
        </p:txBody>
      </p:sp>
      <p:sp>
        <p:nvSpPr>
          <p:cNvPr id="204" name="Shape 204"/>
          <p:cNvSpPr txBox="1">
            <a:spLocks noGrp="1"/>
          </p:cNvSpPr>
          <p:nvPr>
            <p:ph type="body" idx="1"/>
          </p:nvPr>
        </p:nvSpPr>
        <p:spPr>
          <a:xfrm>
            <a:off x="311700" y="1152475"/>
            <a:ext cx="3999900" cy="3416400"/>
          </a:xfrm>
          <a:prstGeom prst="rect">
            <a:avLst/>
          </a:prstGeom>
        </p:spPr>
        <p:txBody>
          <a:bodyPr wrap="square" lIns="91425" tIns="91425" rIns="91425" bIns="91425" anchor="t" anchorCtr="0">
            <a:noAutofit/>
          </a:bodyPr>
          <a:lstStyle/>
          <a:p>
            <a:pPr lvl="0">
              <a:spcBef>
                <a:spcPts val="0"/>
              </a:spcBef>
              <a:buNone/>
            </a:pPr>
            <a:r>
              <a:rPr lang="en"/>
              <a:t>Inebriates (127)</a:t>
            </a:r>
          </a:p>
          <a:p>
            <a:pPr lvl="0">
              <a:spcBef>
                <a:spcPts val="0"/>
              </a:spcBef>
              <a:buNone/>
            </a:pPr>
            <a:r>
              <a:rPr lang="en"/>
              <a:t>Rheumy (127)</a:t>
            </a:r>
          </a:p>
          <a:p>
            <a:pPr lvl="0">
              <a:spcBef>
                <a:spcPts val="0"/>
              </a:spcBef>
              <a:buNone/>
            </a:pPr>
            <a:r>
              <a:rPr lang="en"/>
              <a:t>Morose (127) </a:t>
            </a:r>
          </a:p>
          <a:p>
            <a:pPr lvl="0">
              <a:spcBef>
                <a:spcPts val="0"/>
              </a:spcBef>
              <a:buNone/>
            </a:pPr>
            <a:r>
              <a:rPr lang="en"/>
              <a:t>Taciturn (127)</a:t>
            </a:r>
          </a:p>
          <a:p>
            <a:pPr lvl="0">
              <a:spcBef>
                <a:spcPts val="0"/>
              </a:spcBef>
              <a:buNone/>
            </a:pPr>
            <a:r>
              <a:rPr lang="en"/>
              <a:t>Filial (128)</a:t>
            </a:r>
          </a:p>
          <a:p>
            <a:pPr lvl="0">
              <a:spcBef>
                <a:spcPts val="0"/>
              </a:spcBef>
              <a:buNone/>
            </a:pPr>
            <a:r>
              <a:rPr lang="en"/>
              <a:t>Memoranda (129)</a:t>
            </a:r>
          </a:p>
          <a:p>
            <a:pPr lvl="0">
              <a:spcBef>
                <a:spcPts val="0"/>
              </a:spcBef>
              <a:buNone/>
            </a:pPr>
            <a:r>
              <a:rPr lang="en"/>
              <a:t>Insoluble (130)</a:t>
            </a:r>
          </a:p>
          <a:p>
            <a:pPr lvl="0">
              <a:spcBef>
                <a:spcPts val="0"/>
              </a:spcBef>
              <a:buNone/>
            </a:pPr>
            <a:r>
              <a:rPr lang="en"/>
              <a:t>Tyrannical (131)</a:t>
            </a:r>
          </a:p>
        </p:txBody>
      </p:sp>
      <p:sp>
        <p:nvSpPr>
          <p:cNvPr id="205" name="Shape 205"/>
          <p:cNvSpPr txBox="1">
            <a:spLocks noGrp="1"/>
          </p:cNvSpPr>
          <p:nvPr>
            <p:ph type="body" idx="2"/>
          </p:nvPr>
        </p:nvSpPr>
        <p:spPr>
          <a:xfrm>
            <a:off x="4832400" y="1152475"/>
            <a:ext cx="3999900" cy="3416400"/>
          </a:xfrm>
          <a:prstGeom prst="rect">
            <a:avLst/>
          </a:prstGeom>
        </p:spPr>
        <p:txBody>
          <a:bodyPr wrap="square" lIns="91425" tIns="91425" rIns="91425" bIns="91425" anchor="t" anchorCtr="0">
            <a:noAutofit/>
          </a:bodyPr>
          <a:lstStyle/>
          <a:p>
            <a:pPr lvl="0">
              <a:spcBef>
                <a:spcPts val="0"/>
              </a:spcBef>
              <a:buNone/>
            </a:pPr>
            <a:r>
              <a:rPr lang="en">
                <a:solidFill>
                  <a:srgbClr val="555555"/>
                </a:solidFill>
                <a:highlight>
                  <a:srgbClr val="FFFFFF"/>
                </a:highlight>
              </a:rPr>
              <a:t>Intoxicate</a:t>
            </a:r>
          </a:p>
          <a:p>
            <a:pPr lvl="0">
              <a:spcBef>
                <a:spcPts val="0"/>
              </a:spcBef>
              <a:buNone/>
            </a:pPr>
            <a:r>
              <a:rPr lang="en">
                <a:solidFill>
                  <a:srgbClr val="555555"/>
                </a:solidFill>
                <a:highlight>
                  <a:srgbClr val="FFFFFF"/>
                </a:highlight>
              </a:rPr>
              <a:t>Discharge of the mucous membrane, cold</a:t>
            </a:r>
          </a:p>
          <a:p>
            <a:pPr lvl="0">
              <a:spcBef>
                <a:spcPts val="0"/>
              </a:spcBef>
              <a:buNone/>
            </a:pPr>
            <a:r>
              <a:rPr lang="en">
                <a:solidFill>
                  <a:srgbClr val="555555"/>
                </a:solidFill>
                <a:highlight>
                  <a:srgbClr val="FFFFFF"/>
                </a:highlight>
              </a:rPr>
              <a:t>Gloomily</a:t>
            </a:r>
          </a:p>
          <a:p>
            <a:pPr lvl="0">
              <a:spcBef>
                <a:spcPts val="0"/>
              </a:spcBef>
              <a:buNone/>
            </a:pPr>
            <a:r>
              <a:rPr lang="en">
                <a:solidFill>
                  <a:srgbClr val="555555"/>
                </a:solidFill>
                <a:highlight>
                  <a:srgbClr val="FFFFFF"/>
                </a:highlight>
              </a:rPr>
              <a:t>Inclined to silence</a:t>
            </a:r>
          </a:p>
          <a:p>
            <a:pPr lvl="0">
              <a:spcBef>
                <a:spcPts val="0"/>
              </a:spcBef>
              <a:buNone/>
            </a:pPr>
            <a:r>
              <a:rPr lang="en">
                <a:solidFill>
                  <a:srgbClr val="555555"/>
                </a:solidFill>
                <a:highlight>
                  <a:srgbClr val="FFFFFF"/>
                </a:highlight>
              </a:rPr>
              <a:t>Noting or having the relation of a child to a parent</a:t>
            </a:r>
          </a:p>
          <a:p>
            <a:pPr lvl="0">
              <a:spcBef>
                <a:spcPts val="0"/>
              </a:spcBef>
              <a:buNone/>
            </a:pPr>
            <a:r>
              <a:rPr lang="en">
                <a:solidFill>
                  <a:srgbClr val="555555"/>
                </a:solidFill>
                <a:highlight>
                  <a:srgbClr val="FFFFFF"/>
                </a:highlight>
              </a:rPr>
              <a:t>A short note designating something to be remembered</a:t>
            </a:r>
          </a:p>
          <a:p>
            <a:pPr lvl="0">
              <a:spcBef>
                <a:spcPts val="0"/>
              </a:spcBef>
              <a:buNone/>
            </a:pPr>
            <a:r>
              <a:rPr lang="en">
                <a:solidFill>
                  <a:srgbClr val="555555"/>
                </a:solidFill>
                <a:highlight>
                  <a:srgbClr val="FFFFFF"/>
                </a:highlight>
              </a:rPr>
              <a:t>Incapable of being solved or explained</a:t>
            </a:r>
          </a:p>
          <a:p>
            <a:pPr lvl="0">
              <a:spcBef>
                <a:spcPts val="0"/>
              </a:spcBef>
              <a:buNone/>
            </a:pPr>
            <a:r>
              <a:rPr lang="en">
                <a:solidFill>
                  <a:srgbClr val="555555"/>
                </a:solidFill>
                <a:highlight>
                  <a:srgbClr val="FFFFFF"/>
                </a:highlight>
              </a:rPr>
              <a:t>Unjustly cruel</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Shape 210"/>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10: Questions</a:t>
            </a:r>
          </a:p>
        </p:txBody>
      </p:sp>
      <p:sp>
        <p:nvSpPr>
          <p:cNvPr id="211" name="Shape 211"/>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AutoNum type="arabicPeriod"/>
            </a:pPr>
            <a:r>
              <a:rPr lang="en"/>
              <a:t>The maxim “Four legs good, two legs bad” morphs into “Four legs good, two legs better.” Why did this maxim change? Who is to blame for the outcome of the animals on the farm and why?</a:t>
            </a:r>
          </a:p>
          <a:p>
            <a:pPr marL="457200" lvl="0" indent="-342900" rtl="0">
              <a:spcBef>
                <a:spcPts val="0"/>
              </a:spcBef>
              <a:spcAft>
                <a:spcPts val="0"/>
              </a:spcAft>
              <a:buAutoNum type="arabicPeriod"/>
            </a:pPr>
            <a:r>
              <a:rPr lang="en"/>
              <a:t>The animals rebel against Jones because he made them work long, hard hours and generally neglected or abused them. How is all this IRONIC in light of the end result?</a:t>
            </a:r>
          </a:p>
          <a:p>
            <a:pPr marL="457200" lvl="0" indent="-342900" rtl="0">
              <a:spcBef>
                <a:spcPts val="0"/>
              </a:spcBef>
              <a:buAutoNum type="arabicPeriod"/>
            </a:pPr>
            <a:r>
              <a:rPr lang="en"/>
              <a:t>One of the themes of the novel is that people’s ignorance can contribute to their political and social oppression. How does the animal’s behavior in the novel support this theme?</a:t>
            </a:r>
          </a:p>
          <a:p>
            <a:pPr lvl="0" rtl="0">
              <a:spcBef>
                <a:spcPts val="0"/>
              </a:spcBef>
              <a:buNone/>
            </a:pPr>
            <a:endParaRPr/>
          </a:p>
          <a:p>
            <a:pPr lvl="0" rtl="0">
              <a:spcBef>
                <a:spcPts val="0"/>
              </a:spcBef>
              <a:buNone/>
            </a:pPr>
            <a:endParaRPr/>
          </a:p>
          <a:p>
            <a:pPr lvl="0" rtl="0">
              <a:spcBef>
                <a:spcPts val="0"/>
              </a:spcBef>
              <a:buNone/>
            </a:pP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A Recap</a:t>
            </a:r>
          </a:p>
        </p:txBody>
      </p:sp>
      <p:sp>
        <p:nvSpPr>
          <p:cNvPr id="217" name="Shape 217"/>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u="sng">
                <a:solidFill>
                  <a:schemeClr val="hlink"/>
                </a:solidFill>
                <a:hlinkClick r:id="rId3"/>
              </a:rPr>
              <a:t>Top 10 notes (9min.)</a:t>
            </a:r>
          </a:p>
          <a:p>
            <a:pPr lvl="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Reading Schedule</a:t>
            </a:r>
          </a:p>
        </p:txBody>
      </p:sp>
      <p:sp>
        <p:nvSpPr>
          <p:cNvPr id="67" name="Shape 67"/>
          <p:cNvSpPr txBox="1">
            <a:spLocks noGrp="1"/>
          </p:cNvSpPr>
          <p:nvPr>
            <p:ph type="body" idx="1"/>
          </p:nvPr>
        </p:nvSpPr>
        <p:spPr>
          <a:xfrm>
            <a:off x="311700" y="1152475"/>
            <a:ext cx="3999900" cy="3416400"/>
          </a:xfrm>
          <a:prstGeom prst="rect">
            <a:avLst/>
          </a:prstGeom>
        </p:spPr>
        <p:txBody>
          <a:bodyPr wrap="square" lIns="91425" tIns="91425" rIns="91425" bIns="91425" anchor="t" anchorCtr="0">
            <a:noAutofit/>
          </a:bodyPr>
          <a:lstStyle/>
          <a:p>
            <a:pPr lvl="0">
              <a:spcBef>
                <a:spcPts val="0"/>
              </a:spcBef>
              <a:buNone/>
            </a:pPr>
            <a:r>
              <a:rPr lang="en"/>
              <a:t>Nov. 6</a:t>
            </a:r>
          </a:p>
          <a:p>
            <a:pPr lvl="0">
              <a:spcBef>
                <a:spcPts val="0"/>
              </a:spcBef>
              <a:buNone/>
            </a:pPr>
            <a:r>
              <a:rPr lang="en"/>
              <a:t>Nov. 7</a:t>
            </a:r>
          </a:p>
          <a:p>
            <a:pPr lvl="0">
              <a:spcBef>
                <a:spcPts val="0"/>
              </a:spcBef>
              <a:buNone/>
            </a:pPr>
            <a:r>
              <a:rPr lang="en"/>
              <a:t>Nov. 8</a:t>
            </a:r>
          </a:p>
          <a:p>
            <a:pPr lvl="0">
              <a:spcBef>
                <a:spcPts val="0"/>
              </a:spcBef>
              <a:buNone/>
            </a:pPr>
            <a:r>
              <a:rPr lang="en"/>
              <a:t>Nov. 9</a:t>
            </a:r>
          </a:p>
          <a:p>
            <a:pPr lvl="0">
              <a:spcBef>
                <a:spcPts val="0"/>
              </a:spcBef>
              <a:buNone/>
            </a:pPr>
            <a:r>
              <a:rPr lang="en"/>
              <a:t>Nov. 10</a:t>
            </a:r>
          </a:p>
          <a:p>
            <a:pPr lvl="0">
              <a:spcBef>
                <a:spcPts val="0"/>
              </a:spcBef>
              <a:buNone/>
            </a:pPr>
            <a:r>
              <a:rPr lang="en"/>
              <a:t>Nov. 13 Animal Farm Test</a:t>
            </a:r>
          </a:p>
        </p:txBody>
      </p:sp>
      <p:sp>
        <p:nvSpPr>
          <p:cNvPr id="68" name="Shape 68"/>
          <p:cNvSpPr txBox="1">
            <a:spLocks noGrp="1"/>
          </p:cNvSpPr>
          <p:nvPr>
            <p:ph type="body" idx="2"/>
          </p:nvPr>
        </p:nvSpPr>
        <p:spPr>
          <a:xfrm>
            <a:off x="4832400" y="1152475"/>
            <a:ext cx="3999900" cy="3416400"/>
          </a:xfrm>
          <a:prstGeom prst="rect">
            <a:avLst/>
          </a:prstGeom>
        </p:spPr>
        <p:txBody>
          <a:bodyPr wrap="square" lIns="91425" tIns="91425" rIns="91425" bIns="91425" anchor="t" anchorCtr="0">
            <a:noAutofit/>
          </a:bodyPr>
          <a:lstStyle/>
          <a:p>
            <a:pPr lvl="0">
              <a:spcBef>
                <a:spcPts val="0"/>
              </a:spcBef>
              <a:buNone/>
            </a:pPr>
            <a:r>
              <a:rPr lang="en"/>
              <a:t>Read chapters 1-2</a:t>
            </a:r>
          </a:p>
          <a:p>
            <a:pPr lvl="0">
              <a:spcBef>
                <a:spcPts val="0"/>
              </a:spcBef>
              <a:buNone/>
            </a:pPr>
            <a:r>
              <a:rPr lang="en"/>
              <a:t>Read chapters 3-4</a:t>
            </a:r>
          </a:p>
          <a:p>
            <a:pPr lvl="0">
              <a:spcBef>
                <a:spcPts val="0"/>
              </a:spcBef>
              <a:buNone/>
            </a:pPr>
            <a:r>
              <a:rPr lang="en"/>
              <a:t>Read chapters 5-6</a:t>
            </a:r>
          </a:p>
          <a:p>
            <a:pPr lvl="0">
              <a:spcBef>
                <a:spcPts val="0"/>
              </a:spcBef>
              <a:buNone/>
            </a:pPr>
            <a:r>
              <a:rPr lang="en"/>
              <a:t>Reach chapters 7-8</a:t>
            </a:r>
          </a:p>
          <a:p>
            <a:pPr lvl="0">
              <a:spcBef>
                <a:spcPts val="0"/>
              </a:spcBef>
              <a:buNone/>
            </a:pPr>
            <a:r>
              <a:rPr lang="en"/>
              <a:t>Read chapters 9-10</a:t>
            </a:r>
          </a:p>
          <a:p>
            <a:pPr lvl="0">
              <a:spcBef>
                <a:spcPts val="0"/>
              </a:spcBef>
              <a:buNone/>
            </a:pPr>
            <a:endParaRPr/>
          </a:p>
          <a:p>
            <a:pPr lvl="0">
              <a:spcBef>
                <a:spcPts val="0"/>
              </a:spcBef>
              <a:buNone/>
            </a:pPr>
            <a:endParaRPr/>
          </a:p>
          <a:p>
            <a:pPr lvl="0">
              <a:spcBef>
                <a:spcPts val="0"/>
              </a:spcBef>
              <a:buNone/>
            </a:pPr>
            <a:r>
              <a:rPr lang="en">
                <a:highlight>
                  <a:srgbClr val="FFFF00"/>
                </a:highlight>
              </a:rPr>
              <a:t>*</a:t>
            </a:r>
            <a:r>
              <a:rPr lang="en" sz="1100">
                <a:highlight>
                  <a:srgbClr val="FFFF00"/>
                </a:highlight>
              </a:rPr>
              <a:t>Be prepared for pop quizzes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Background Knowledge</a:t>
            </a:r>
          </a:p>
        </p:txBody>
      </p:sp>
      <p:sp>
        <p:nvSpPr>
          <p:cNvPr id="74" name="Shape 74"/>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lvl="0">
              <a:spcBef>
                <a:spcPts val="0"/>
              </a:spcBef>
              <a:buNone/>
            </a:pPr>
            <a:r>
              <a:rPr lang="en"/>
              <a:t>Jigsaw read the 6 articles about </a:t>
            </a:r>
          </a:p>
          <a:p>
            <a:pPr marL="457200" lvl="0" indent="-342900">
              <a:spcBef>
                <a:spcPts val="0"/>
              </a:spcBef>
              <a:spcAft>
                <a:spcPts val="0"/>
              </a:spcAft>
            </a:pPr>
            <a:r>
              <a:rPr lang="en" u="sng">
                <a:solidFill>
                  <a:schemeClr val="hlink"/>
                </a:solidFill>
                <a:hlinkClick r:id="rId3"/>
              </a:rPr>
              <a:t>Orwell</a:t>
            </a:r>
            <a:r>
              <a:rPr lang="en"/>
              <a:t> </a:t>
            </a:r>
          </a:p>
          <a:p>
            <a:pPr marL="457200" lvl="0" indent="-342900">
              <a:spcBef>
                <a:spcPts val="0"/>
              </a:spcBef>
              <a:spcAft>
                <a:spcPts val="0"/>
              </a:spcAft>
            </a:pPr>
            <a:r>
              <a:rPr lang="en" u="sng">
                <a:solidFill>
                  <a:schemeClr val="hlink"/>
                </a:solidFill>
                <a:hlinkClick r:id="rId4"/>
              </a:rPr>
              <a:t>Stalin</a:t>
            </a:r>
          </a:p>
          <a:p>
            <a:pPr marL="457200" lvl="0" indent="-342900">
              <a:spcBef>
                <a:spcPts val="0"/>
              </a:spcBef>
              <a:spcAft>
                <a:spcPts val="0"/>
              </a:spcAft>
            </a:pPr>
            <a:r>
              <a:rPr lang="en" u="sng">
                <a:solidFill>
                  <a:schemeClr val="hlink"/>
                </a:solidFill>
                <a:hlinkClick r:id="rId5"/>
              </a:rPr>
              <a:t>Lenin</a:t>
            </a:r>
          </a:p>
          <a:p>
            <a:pPr marL="457200" lvl="0" indent="-342900">
              <a:spcBef>
                <a:spcPts val="0"/>
              </a:spcBef>
              <a:spcAft>
                <a:spcPts val="0"/>
              </a:spcAft>
            </a:pPr>
            <a:r>
              <a:rPr lang="en" u="sng">
                <a:solidFill>
                  <a:schemeClr val="hlink"/>
                </a:solidFill>
                <a:hlinkClick r:id="rId6"/>
              </a:rPr>
              <a:t>Communism</a:t>
            </a:r>
          </a:p>
          <a:p>
            <a:pPr marL="457200" lvl="0" indent="-342900">
              <a:spcBef>
                <a:spcPts val="0"/>
              </a:spcBef>
              <a:spcAft>
                <a:spcPts val="0"/>
              </a:spcAft>
            </a:pPr>
            <a:r>
              <a:rPr lang="en" u="sng">
                <a:solidFill>
                  <a:schemeClr val="hlink"/>
                </a:solidFill>
                <a:hlinkClick r:id="rId7"/>
              </a:rPr>
              <a:t>Totalitarianism</a:t>
            </a:r>
          </a:p>
          <a:p>
            <a:pPr marL="457200" lvl="0" indent="-342900">
              <a:spcBef>
                <a:spcPts val="0"/>
              </a:spcBef>
              <a:spcAft>
                <a:spcPts val="0"/>
              </a:spcAft>
            </a:pPr>
            <a:r>
              <a:rPr lang="en" u="sng">
                <a:solidFill>
                  <a:schemeClr val="hlink"/>
                </a:solidFill>
                <a:hlinkClick r:id="rId8"/>
              </a:rPr>
              <a:t>Fascism</a:t>
            </a:r>
          </a:p>
          <a:p>
            <a:pPr marL="457200" lvl="0" indent="-342900">
              <a:spcBef>
                <a:spcPts val="0"/>
              </a:spcBef>
            </a:pPr>
            <a:r>
              <a:rPr lang="en" u="sng">
                <a:solidFill>
                  <a:schemeClr val="accent5"/>
                </a:solidFill>
                <a:hlinkClick r:id="rId9"/>
              </a:rPr>
              <a:t>propaganda</a:t>
            </a:r>
            <a:r>
              <a:rPr lang="en"/>
              <a:t> and the </a:t>
            </a:r>
            <a:r>
              <a:rPr lang="en" u="sng">
                <a:solidFill>
                  <a:schemeClr val="accent5"/>
                </a:solidFill>
                <a:hlinkClick r:id="rId10"/>
              </a:rPr>
              <a:t>7 kinds</a:t>
            </a:r>
          </a:p>
          <a:p>
            <a:pPr lvl="0">
              <a:spcBef>
                <a:spcPts val="0"/>
              </a:spcBef>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1: Vocabulary</a:t>
            </a:r>
          </a:p>
        </p:txBody>
      </p:sp>
      <p:sp>
        <p:nvSpPr>
          <p:cNvPr id="80" name="Shape 80"/>
          <p:cNvSpPr txBox="1">
            <a:spLocks noGrp="1"/>
          </p:cNvSpPr>
          <p:nvPr>
            <p:ph type="body" idx="1"/>
          </p:nvPr>
        </p:nvSpPr>
        <p:spPr>
          <a:xfrm>
            <a:off x="311700" y="1152475"/>
            <a:ext cx="3999900" cy="3416400"/>
          </a:xfrm>
          <a:prstGeom prst="rect">
            <a:avLst/>
          </a:prstGeom>
        </p:spPr>
        <p:txBody>
          <a:bodyPr wrap="square" lIns="91425" tIns="91425" rIns="91425" bIns="91425" anchor="t" anchorCtr="0">
            <a:noAutofit/>
          </a:bodyPr>
          <a:lstStyle/>
          <a:p>
            <a:pPr lvl="0">
              <a:spcBef>
                <a:spcPts val="0"/>
              </a:spcBef>
              <a:buNone/>
            </a:pPr>
            <a:r>
              <a:rPr lang="en"/>
              <a:t>Define, exemplify, and illustrate the following words</a:t>
            </a:r>
          </a:p>
          <a:p>
            <a:pPr marL="457200" lvl="0" indent="0">
              <a:spcBef>
                <a:spcPts val="0"/>
              </a:spcBef>
              <a:buNone/>
            </a:pPr>
            <a:r>
              <a:rPr lang="en"/>
              <a:t>Ensconced (25)</a:t>
            </a:r>
          </a:p>
          <a:p>
            <a:pPr marL="457200" lvl="0" indent="0">
              <a:spcBef>
                <a:spcPts val="0"/>
              </a:spcBef>
              <a:buNone/>
            </a:pPr>
            <a:r>
              <a:rPr lang="en"/>
              <a:t>Benevolent (26)</a:t>
            </a:r>
          </a:p>
          <a:p>
            <a:pPr marL="457200" lvl="0" indent="0">
              <a:spcBef>
                <a:spcPts val="0"/>
              </a:spcBef>
              <a:buNone/>
            </a:pPr>
            <a:r>
              <a:rPr lang="en"/>
              <a:t>Tushes (26)</a:t>
            </a:r>
          </a:p>
          <a:p>
            <a:pPr marL="457200" lvl="0" indent="0">
              <a:spcBef>
                <a:spcPts val="0"/>
              </a:spcBef>
              <a:buNone/>
            </a:pPr>
            <a:r>
              <a:rPr lang="en"/>
              <a:t>Dissentients (31)</a:t>
            </a:r>
          </a:p>
        </p:txBody>
      </p:sp>
      <p:sp>
        <p:nvSpPr>
          <p:cNvPr id="81" name="Shape 81"/>
          <p:cNvSpPr txBox="1">
            <a:spLocks noGrp="1"/>
          </p:cNvSpPr>
          <p:nvPr>
            <p:ph type="body" idx="2"/>
          </p:nvPr>
        </p:nvSpPr>
        <p:spPr>
          <a:xfrm>
            <a:off x="4832400" y="1152475"/>
            <a:ext cx="3999900" cy="3416400"/>
          </a:xfrm>
          <a:prstGeom prst="rect">
            <a:avLst/>
          </a:prstGeom>
        </p:spPr>
        <p:txBody>
          <a:bodyPr wrap="square" lIns="91425" tIns="91425" rIns="91425" bIns="91425" anchor="t" anchorCtr="0">
            <a:noAutofit/>
          </a:bodyPr>
          <a:lstStyle/>
          <a:p>
            <a:pPr lvl="0">
              <a:spcBef>
                <a:spcPts val="0"/>
              </a:spcBef>
              <a:buNone/>
            </a:pPr>
            <a:endParaRPr sz="1150">
              <a:solidFill>
                <a:srgbClr val="666666"/>
              </a:solidFill>
              <a:highlight>
                <a:srgbClr val="FFFFFF"/>
              </a:highlight>
              <a:latin typeface="Verdana"/>
              <a:ea typeface="Verdana"/>
              <a:cs typeface="Verdana"/>
              <a:sym typeface="Verdana"/>
            </a:endParaRPr>
          </a:p>
          <a:p>
            <a:pPr lvl="0">
              <a:spcBef>
                <a:spcPts val="0"/>
              </a:spcBef>
              <a:buNone/>
            </a:pPr>
            <a:endParaRPr sz="1150">
              <a:solidFill>
                <a:srgbClr val="666666"/>
              </a:solidFill>
              <a:highlight>
                <a:srgbClr val="FFFFFF"/>
              </a:highlight>
              <a:latin typeface="Verdana"/>
              <a:ea typeface="Verdana"/>
              <a:cs typeface="Verdana"/>
              <a:sym typeface="Verdana"/>
            </a:endParaRPr>
          </a:p>
          <a:p>
            <a:pPr lvl="0">
              <a:spcBef>
                <a:spcPts val="0"/>
              </a:spcBef>
              <a:buNone/>
            </a:pPr>
            <a:r>
              <a:rPr lang="en" sz="1150">
                <a:solidFill>
                  <a:srgbClr val="666666"/>
                </a:solidFill>
                <a:highlight>
                  <a:srgbClr val="FFFFFF"/>
                </a:highlight>
                <a:latin typeface="Verdana"/>
                <a:ea typeface="Verdana"/>
                <a:cs typeface="Verdana"/>
                <a:sym typeface="Verdana"/>
              </a:rPr>
              <a:t>to cover or shelter; hide </a:t>
            </a:r>
            <a:r>
              <a:rPr lang="en" sz="1150">
                <a:solidFill>
                  <a:srgbClr val="555555"/>
                </a:solidFill>
                <a:highlight>
                  <a:srgbClr val="FFFFFF"/>
                </a:highlight>
                <a:latin typeface="Verdana"/>
                <a:ea typeface="Verdana"/>
                <a:cs typeface="Verdana"/>
                <a:sym typeface="Verdana"/>
              </a:rPr>
              <a:t>securely</a:t>
            </a:r>
          </a:p>
          <a:p>
            <a:pPr lvl="0">
              <a:spcBef>
                <a:spcPts val="0"/>
              </a:spcBef>
              <a:buNone/>
            </a:pPr>
            <a:r>
              <a:rPr lang="en" sz="1150">
                <a:solidFill>
                  <a:srgbClr val="666666"/>
                </a:solidFill>
                <a:highlight>
                  <a:srgbClr val="FFFFFF"/>
                </a:highlight>
                <a:latin typeface="Verdana"/>
                <a:ea typeface="Verdana"/>
                <a:cs typeface="Verdana"/>
                <a:sym typeface="Verdana"/>
              </a:rPr>
              <a:t>desiring to help others; charitable:</a:t>
            </a:r>
          </a:p>
          <a:p>
            <a:pPr lvl="0">
              <a:spcBef>
                <a:spcPts val="0"/>
              </a:spcBef>
              <a:buNone/>
            </a:pPr>
            <a:r>
              <a:rPr lang="en" sz="1150">
                <a:solidFill>
                  <a:srgbClr val="666666"/>
                </a:solidFill>
                <a:highlight>
                  <a:srgbClr val="FFFFFF"/>
                </a:highlight>
                <a:latin typeface="Verdana"/>
                <a:ea typeface="Verdana"/>
                <a:cs typeface="Verdana"/>
                <a:sym typeface="Verdana"/>
              </a:rPr>
              <a:t>used as an exclamation of impatience, disdain, contempt, etc.</a:t>
            </a:r>
          </a:p>
          <a:p>
            <a:pPr lvl="0">
              <a:spcBef>
                <a:spcPts val="0"/>
              </a:spcBef>
              <a:buNone/>
            </a:pPr>
            <a:r>
              <a:rPr lang="en" sz="1150">
                <a:solidFill>
                  <a:srgbClr val="555555"/>
                </a:solidFill>
                <a:highlight>
                  <a:srgbClr val="FFFFFF"/>
                </a:highlight>
                <a:latin typeface="Verdana"/>
                <a:ea typeface="Verdana"/>
                <a:cs typeface="Verdana"/>
                <a:sym typeface="Verdana"/>
                <a:hlinkClick r:id="rId3"/>
              </a:rPr>
              <a:t>dissenting</a:t>
            </a:r>
            <a:r>
              <a:rPr lang="en" sz="1150">
                <a:solidFill>
                  <a:srgbClr val="666666"/>
                </a:solidFill>
                <a:highlight>
                  <a:srgbClr val="FFFFFF"/>
                </a:highlight>
                <a:latin typeface="Verdana"/>
                <a:ea typeface="Verdana"/>
                <a:cs typeface="Verdana"/>
                <a:sym typeface="Verdana"/>
              </a:rPr>
              <a:t>, especially from the opinion of the majority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1: Questions</a:t>
            </a:r>
          </a:p>
        </p:txBody>
      </p:sp>
      <p:sp>
        <p:nvSpPr>
          <p:cNvPr id="87" name="Shape 87"/>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spcBef>
                <a:spcPts val="0"/>
              </a:spcBef>
              <a:spcAft>
                <a:spcPts val="0"/>
              </a:spcAft>
              <a:buClr>
                <a:srgbClr val="555555"/>
              </a:buClr>
              <a:buAutoNum type="arabicPeriod"/>
            </a:pPr>
            <a:r>
              <a:rPr lang="en">
                <a:solidFill>
                  <a:srgbClr val="555555"/>
                </a:solidFill>
              </a:rPr>
              <a:t>What other rebellions have marked history (30)?</a:t>
            </a:r>
          </a:p>
          <a:p>
            <a:pPr marL="457200" lvl="0" indent="-342900" rtl="0">
              <a:spcBef>
                <a:spcPts val="0"/>
              </a:spcBef>
              <a:spcAft>
                <a:spcPts val="0"/>
              </a:spcAft>
              <a:buClr>
                <a:srgbClr val="555555"/>
              </a:buClr>
              <a:buAutoNum type="arabicPeriod"/>
            </a:pPr>
            <a:r>
              <a:rPr lang="en">
                <a:solidFill>
                  <a:srgbClr val="555555"/>
                </a:solidFill>
              </a:rPr>
              <a:t>Old Major says,”The prosperity of the one is the prosperity of the others,” (30). What does he mean by this? Do you agree or disagree?</a:t>
            </a:r>
          </a:p>
          <a:p>
            <a:pPr marL="457200" lvl="0" indent="-342900" rtl="0">
              <a:spcBef>
                <a:spcPts val="0"/>
              </a:spcBef>
              <a:spcAft>
                <a:spcPts val="0"/>
              </a:spcAft>
              <a:buClr>
                <a:srgbClr val="555555"/>
              </a:buClr>
              <a:buAutoNum type="arabicPeriod"/>
            </a:pPr>
            <a:r>
              <a:rPr lang="en">
                <a:solidFill>
                  <a:srgbClr val="555555"/>
                </a:solidFill>
              </a:rPr>
              <a:t>Old Major also says, “All animals are created equal,” (32). Is that true. Why or why not?</a:t>
            </a:r>
          </a:p>
          <a:p>
            <a:pPr marL="457200" lvl="0" indent="-342900" rtl="0">
              <a:spcBef>
                <a:spcPts val="0"/>
              </a:spcBef>
              <a:spcAft>
                <a:spcPts val="0"/>
              </a:spcAft>
              <a:buClr>
                <a:srgbClr val="555555"/>
              </a:buClr>
              <a:buAutoNum type="arabicPeriod"/>
            </a:pPr>
            <a:r>
              <a:rPr lang="en">
                <a:solidFill>
                  <a:srgbClr val="555555"/>
                </a:solidFill>
              </a:rPr>
              <a:t>What scare tactics and other manipulations are used in chapter 1?</a:t>
            </a:r>
          </a:p>
          <a:p>
            <a:pPr marL="457200" lvl="0" indent="-342900" rtl="0">
              <a:spcBef>
                <a:spcPts val="0"/>
              </a:spcBef>
              <a:spcAft>
                <a:spcPts val="0"/>
              </a:spcAft>
              <a:buClr>
                <a:srgbClr val="555555"/>
              </a:buClr>
              <a:buAutoNum type="arabicPeriod"/>
            </a:pPr>
            <a:r>
              <a:rPr lang="en">
                <a:solidFill>
                  <a:srgbClr val="555555"/>
                </a:solidFill>
              </a:rPr>
              <a:t>Compare each character's traits with human traits (25-34).</a:t>
            </a:r>
          </a:p>
          <a:p>
            <a:pPr marL="457200" lvl="0" indent="-342900" rtl="0">
              <a:spcBef>
                <a:spcPts val="0"/>
              </a:spcBef>
              <a:spcAft>
                <a:spcPts val="0"/>
              </a:spcAft>
              <a:buClr>
                <a:srgbClr val="555555"/>
              </a:buClr>
              <a:buAutoNum type="arabicPeriod"/>
            </a:pPr>
            <a:r>
              <a:rPr lang="en">
                <a:solidFill>
                  <a:srgbClr val="555555"/>
                </a:solidFill>
              </a:rPr>
              <a:t>Summarize chapter 1 (name it, verb it, detail it).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2: Vocabulary</a:t>
            </a:r>
          </a:p>
        </p:txBody>
      </p:sp>
      <p:sp>
        <p:nvSpPr>
          <p:cNvPr id="93" name="Shape 93"/>
          <p:cNvSpPr txBox="1">
            <a:spLocks noGrp="1"/>
          </p:cNvSpPr>
          <p:nvPr>
            <p:ph type="body" idx="1"/>
          </p:nvPr>
        </p:nvSpPr>
        <p:spPr>
          <a:xfrm>
            <a:off x="311700" y="1152475"/>
            <a:ext cx="3999900" cy="3416400"/>
          </a:xfrm>
          <a:prstGeom prst="rect">
            <a:avLst/>
          </a:prstGeom>
        </p:spPr>
        <p:txBody>
          <a:bodyPr wrap="square" lIns="91425" tIns="91425" rIns="91425" bIns="91425" anchor="t" anchorCtr="0">
            <a:noAutofit/>
          </a:bodyPr>
          <a:lstStyle/>
          <a:p>
            <a:pPr lvl="0">
              <a:spcBef>
                <a:spcPts val="0"/>
              </a:spcBef>
              <a:buNone/>
            </a:pPr>
            <a:r>
              <a:rPr lang="en" sz="1800"/>
              <a:t>Define, exemplify, and illustrate the following word</a:t>
            </a:r>
          </a:p>
          <a:p>
            <a:pPr lvl="0" indent="457200" rtl="0">
              <a:spcBef>
                <a:spcPts val="0"/>
              </a:spcBef>
              <a:buNone/>
            </a:pPr>
            <a:r>
              <a:rPr lang="en"/>
              <a:t>Vivacious (35)</a:t>
            </a:r>
          </a:p>
          <a:p>
            <a:pPr lvl="0">
              <a:spcBef>
                <a:spcPts val="0"/>
              </a:spcBef>
              <a:buNone/>
            </a:pPr>
            <a:endParaRPr/>
          </a:p>
        </p:txBody>
      </p:sp>
      <p:sp>
        <p:nvSpPr>
          <p:cNvPr id="94" name="Shape 94"/>
          <p:cNvSpPr txBox="1">
            <a:spLocks noGrp="1"/>
          </p:cNvSpPr>
          <p:nvPr>
            <p:ph type="body" idx="2"/>
          </p:nvPr>
        </p:nvSpPr>
        <p:spPr>
          <a:xfrm>
            <a:off x="4832400" y="1152475"/>
            <a:ext cx="3999900" cy="3416400"/>
          </a:xfrm>
          <a:prstGeom prst="rect">
            <a:avLst/>
          </a:prstGeom>
        </p:spPr>
        <p:txBody>
          <a:bodyPr wrap="square" lIns="91425" tIns="91425" rIns="91425" bIns="91425" anchor="t" anchorCtr="0">
            <a:noAutofit/>
          </a:bodyPr>
          <a:lstStyle/>
          <a:p>
            <a:pPr lvl="0">
              <a:spcBef>
                <a:spcPts val="0"/>
              </a:spcBef>
              <a:buNone/>
            </a:pPr>
            <a:endParaRPr/>
          </a:p>
          <a:p>
            <a:pPr lvl="0" indent="457200" rtl="0">
              <a:spcBef>
                <a:spcPts val="0"/>
              </a:spcBef>
              <a:buNone/>
            </a:pPr>
            <a:endParaRPr/>
          </a:p>
          <a:p>
            <a:pPr lvl="0" indent="457200">
              <a:spcBef>
                <a:spcPts val="0"/>
              </a:spcBef>
              <a:buNone/>
            </a:pPr>
            <a:r>
              <a:rPr lang="en"/>
              <a:t>Lively, spirited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Shape 99"/>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2: Questions</a:t>
            </a:r>
          </a:p>
        </p:txBody>
      </p:sp>
      <p:sp>
        <p:nvSpPr>
          <p:cNvPr id="100" name="Shape 100"/>
          <p:cNvSpPr txBox="1">
            <a:spLocks noGrp="1"/>
          </p:cNvSpPr>
          <p:nvPr>
            <p:ph type="body" idx="1"/>
          </p:nvPr>
        </p:nvSpPr>
        <p:spPr>
          <a:xfrm>
            <a:off x="311700" y="1152475"/>
            <a:ext cx="8520600" cy="3416400"/>
          </a:xfrm>
          <a:prstGeom prst="rect">
            <a:avLst/>
          </a:prstGeom>
        </p:spPr>
        <p:txBody>
          <a:bodyPr wrap="square" lIns="91425" tIns="91425" rIns="91425" bIns="91425" anchor="t" anchorCtr="0">
            <a:noAutofit/>
          </a:bodyPr>
          <a:lstStyle/>
          <a:p>
            <a:pPr marL="457200" lvl="0" indent="-342900" rtl="0">
              <a:lnSpc>
                <a:spcPct val="100000"/>
              </a:lnSpc>
              <a:spcBef>
                <a:spcPts val="0"/>
              </a:spcBef>
              <a:spcAft>
                <a:spcPts val="0"/>
              </a:spcAft>
              <a:buClr>
                <a:srgbClr val="555555"/>
              </a:buClr>
              <a:buAutoNum type="arabicPeriod"/>
            </a:pPr>
            <a:r>
              <a:rPr lang="en">
                <a:solidFill>
                  <a:srgbClr val="555555"/>
                </a:solidFill>
              </a:rPr>
              <a:t>Why are pigs the cleverest (35)?</a:t>
            </a:r>
          </a:p>
          <a:p>
            <a:pPr marL="457200" lvl="0" indent="-342900" rtl="0">
              <a:lnSpc>
                <a:spcPct val="100000"/>
              </a:lnSpc>
              <a:spcBef>
                <a:spcPts val="0"/>
              </a:spcBef>
              <a:spcAft>
                <a:spcPts val="0"/>
              </a:spcAft>
              <a:buClr>
                <a:srgbClr val="555555"/>
              </a:buClr>
              <a:buAutoNum type="arabicPeriod"/>
            </a:pPr>
            <a:r>
              <a:rPr lang="en">
                <a:solidFill>
                  <a:srgbClr val="555555"/>
                </a:solidFill>
              </a:rPr>
              <a:t>What textual evidence suggests Old Major characterizes Vladimir Lenin? What is Orwell saying about this leader? Why do you draw this conclusion? </a:t>
            </a:r>
          </a:p>
          <a:p>
            <a:pPr marL="457200" lvl="0" indent="-342900" rtl="0">
              <a:lnSpc>
                <a:spcPct val="100000"/>
              </a:lnSpc>
              <a:spcBef>
                <a:spcPts val="0"/>
              </a:spcBef>
              <a:spcAft>
                <a:spcPts val="0"/>
              </a:spcAft>
              <a:buClr>
                <a:srgbClr val="555555"/>
              </a:buClr>
              <a:buAutoNum type="arabicPeriod"/>
            </a:pPr>
            <a:r>
              <a:rPr lang="en">
                <a:solidFill>
                  <a:srgbClr val="555555"/>
                </a:solidFill>
              </a:rPr>
              <a:t>What kind(s) of people does Mollie represent? Explain your answer using textual evidence (36).</a:t>
            </a:r>
          </a:p>
          <a:p>
            <a:pPr marL="457200" lvl="0" indent="-342900" rtl="0">
              <a:lnSpc>
                <a:spcPct val="100000"/>
              </a:lnSpc>
              <a:spcBef>
                <a:spcPts val="0"/>
              </a:spcBef>
              <a:spcAft>
                <a:spcPts val="0"/>
              </a:spcAft>
              <a:buClr>
                <a:srgbClr val="555555"/>
              </a:buClr>
              <a:buAutoNum type="arabicPeriod"/>
            </a:pPr>
            <a:r>
              <a:rPr lang="en">
                <a:solidFill>
                  <a:srgbClr val="555555"/>
                </a:solidFill>
              </a:rPr>
              <a:t>“[T]hose ribbons that you are so devoted to are the badge of slavery. Can you not understand that liberty is worth than ribbons?” (37). What does Snowball mean? What is liberty worth to you? Explain why.</a:t>
            </a:r>
          </a:p>
          <a:p>
            <a:pPr marL="457200" lvl="0" indent="-342900" rtl="0">
              <a:lnSpc>
                <a:spcPct val="100000"/>
              </a:lnSpc>
              <a:spcBef>
                <a:spcPts val="0"/>
              </a:spcBef>
              <a:spcAft>
                <a:spcPts val="0"/>
              </a:spcAft>
              <a:buClr>
                <a:srgbClr val="555555"/>
              </a:buClr>
              <a:buAutoNum type="arabicPeriod"/>
            </a:pPr>
            <a:r>
              <a:rPr lang="en">
                <a:solidFill>
                  <a:srgbClr val="555555"/>
                </a:solidFill>
              </a:rPr>
              <a:t>Why did the rebellion begin (39)?</a:t>
            </a:r>
          </a:p>
          <a:p>
            <a:pPr marL="457200" lvl="0" indent="-342900" rtl="0">
              <a:lnSpc>
                <a:spcPct val="100000"/>
              </a:lnSpc>
              <a:spcBef>
                <a:spcPts val="0"/>
              </a:spcBef>
              <a:spcAft>
                <a:spcPts val="0"/>
              </a:spcAft>
              <a:buClr>
                <a:srgbClr val="555555"/>
              </a:buClr>
              <a:buAutoNum type="arabicPeriod"/>
            </a:pPr>
            <a:r>
              <a:rPr lang="en">
                <a:solidFill>
                  <a:srgbClr val="555555"/>
                </a:solidFill>
              </a:rPr>
              <a:t>Define and explain what liberty means to you.</a:t>
            </a:r>
          </a:p>
          <a:p>
            <a:pPr lvl="0">
              <a:spcBef>
                <a:spcPts val="0"/>
              </a:spcBef>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445025"/>
            <a:ext cx="8520600" cy="572700"/>
          </a:xfrm>
          <a:prstGeom prst="rect">
            <a:avLst/>
          </a:prstGeom>
        </p:spPr>
        <p:txBody>
          <a:bodyPr wrap="square" lIns="91425" tIns="91425" rIns="91425" bIns="91425" anchor="t" anchorCtr="0">
            <a:noAutofit/>
          </a:bodyPr>
          <a:lstStyle/>
          <a:p>
            <a:pPr lvl="0">
              <a:spcBef>
                <a:spcPts val="0"/>
              </a:spcBef>
              <a:buNone/>
            </a:pPr>
            <a:r>
              <a:rPr lang="en"/>
              <a:t>Chapter 3: Vocabulary</a:t>
            </a:r>
          </a:p>
        </p:txBody>
      </p:sp>
      <p:sp>
        <p:nvSpPr>
          <p:cNvPr id="106" name="Shape 106"/>
          <p:cNvSpPr txBox="1">
            <a:spLocks noGrp="1"/>
          </p:cNvSpPr>
          <p:nvPr>
            <p:ph type="body" idx="1"/>
          </p:nvPr>
        </p:nvSpPr>
        <p:spPr>
          <a:xfrm>
            <a:off x="311700" y="1152475"/>
            <a:ext cx="3999900" cy="3416400"/>
          </a:xfrm>
          <a:prstGeom prst="rect">
            <a:avLst/>
          </a:prstGeom>
        </p:spPr>
        <p:txBody>
          <a:bodyPr wrap="square" lIns="91425" tIns="91425" rIns="91425" bIns="91425" anchor="t" anchorCtr="0">
            <a:noAutofit/>
          </a:bodyPr>
          <a:lstStyle/>
          <a:p>
            <a:pPr lvl="0">
              <a:spcBef>
                <a:spcPts val="0"/>
              </a:spcBef>
              <a:buNone/>
            </a:pPr>
            <a:r>
              <a:rPr lang="en"/>
              <a:t>Parasitical (46)</a:t>
            </a:r>
          </a:p>
          <a:p>
            <a:pPr lvl="0" rtl="0">
              <a:spcBef>
                <a:spcPts val="0"/>
              </a:spcBef>
              <a:buNone/>
            </a:pPr>
            <a:endParaRPr/>
          </a:p>
          <a:p>
            <a:pPr lvl="0">
              <a:spcBef>
                <a:spcPts val="0"/>
              </a:spcBef>
              <a:buNone/>
            </a:pPr>
            <a:endParaRPr/>
          </a:p>
          <a:p>
            <a:pPr lvl="0">
              <a:spcBef>
                <a:spcPts val="0"/>
              </a:spcBef>
              <a:buNone/>
            </a:pPr>
            <a:r>
              <a:rPr lang="en"/>
              <a:t>Peculiar (47)</a:t>
            </a:r>
          </a:p>
          <a:p>
            <a:pPr lvl="0">
              <a:spcBef>
                <a:spcPts val="0"/>
              </a:spcBef>
              <a:buNone/>
            </a:pPr>
            <a:r>
              <a:rPr lang="en"/>
              <a:t>Motto (47)</a:t>
            </a:r>
          </a:p>
          <a:p>
            <a:pPr lvl="0">
              <a:spcBef>
                <a:spcPts val="0"/>
              </a:spcBef>
              <a:buNone/>
            </a:pPr>
            <a:endParaRPr/>
          </a:p>
          <a:p>
            <a:pPr lvl="0">
              <a:spcBef>
                <a:spcPts val="0"/>
              </a:spcBef>
              <a:buNone/>
            </a:pPr>
            <a:r>
              <a:rPr lang="en"/>
              <a:t>Cryptic (47)</a:t>
            </a:r>
          </a:p>
          <a:p>
            <a:pPr lvl="0">
              <a:spcBef>
                <a:spcPts val="0"/>
              </a:spcBef>
              <a:buNone/>
            </a:pPr>
            <a:r>
              <a:rPr lang="en"/>
              <a:t>Indefatigable (49)</a:t>
            </a:r>
          </a:p>
        </p:txBody>
      </p:sp>
      <p:sp>
        <p:nvSpPr>
          <p:cNvPr id="107" name="Shape 107"/>
          <p:cNvSpPr txBox="1">
            <a:spLocks noGrp="1"/>
          </p:cNvSpPr>
          <p:nvPr>
            <p:ph type="body" idx="2"/>
          </p:nvPr>
        </p:nvSpPr>
        <p:spPr>
          <a:xfrm>
            <a:off x="4832400" y="1152475"/>
            <a:ext cx="3999900" cy="3416400"/>
          </a:xfrm>
          <a:prstGeom prst="rect">
            <a:avLst/>
          </a:prstGeom>
        </p:spPr>
        <p:txBody>
          <a:bodyPr wrap="square" lIns="91425" tIns="91425" rIns="91425" bIns="91425" anchor="t" anchorCtr="0">
            <a:noAutofit/>
          </a:bodyPr>
          <a:lstStyle/>
          <a:p>
            <a:pPr lvl="0">
              <a:spcBef>
                <a:spcPts val="0"/>
              </a:spcBef>
              <a:buNone/>
            </a:pPr>
            <a:r>
              <a:rPr lang="en">
                <a:solidFill>
                  <a:srgbClr val="666666"/>
                </a:solidFill>
                <a:highlight>
                  <a:srgbClr val="FFFFFF"/>
                </a:highlight>
              </a:rPr>
              <a:t>a person who receives support, advantage, or the like, from another or others without </a:t>
            </a:r>
            <a:r>
              <a:rPr lang="en">
                <a:solidFill>
                  <a:srgbClr val="555555"/>
                </a:solidFill>
                <a:highlight>
                  <a:srgbClr val="FFFFFF"/>
                </a:highlight>
              </a:rPr>
              <a:t>giving </a:t>
            </a:r>
            <a:r>
              <a:rPr lang="en">
                <a:solidFill>
                  <a:srgbClr val="666666"/>
                </a:solidFill>
                <a:highlight>
                  <a:srgbClr val="FFFFFF"/>
                </a:highlight>
              </a:rPr>
              <a:t>any useful or proper return, as one who lives on the hospitality of others.</a:t>
            </a:r>
          </a:p>
          <a:p>
            <a:pPr lvl="0">
              <a:spcBef>
                <a:spcPts val="0"/>
              </a:spcBef>
              <a:buNone/>
            </a:pPr>
            <a:r>
              <a:rPr lang="en">
                <a:solidFill>
                  <a:srgbClr val="666666"/>
                </a:solidFill>
                <a:highlight>
                  <a:srgbClr val="FFFFFF"/>
                </a:highlight>
              </a:rPr>
              <a:t>strange</a:t>
            </a:r>
          </a:p>
          <a:p>
            <a:pPr lvl="0">
              <a:spcBef>
                <a:spcPts val="0"/>
              </a:spcBef>
              <a:buNone/>
            </a:pPr>
            <a:r>
              <a:rPr lang="en">
                <a:solidFill>
                  <a:srgbClr val="666666"/>
                </a:solidFill>
                <a:highlight>
                  <a:srgbClr val="FFFFFF"/>
                </a:highlight>
              </a:rPr>
              <a:t>a sentence, phrase, or word expressing the spirit or purpose of a person, organization, city, etc., and often inscribed on a badge,banner, etc.</a:t>
            </a:r>
          </a:p>
          <a:p>
            <a:pPr lvl="0">
              <a:spcBef>
                <a:spcPts val="0"/>
              </a:spcBef>
              <a:buNone/>
            </a:pPr>
            <a:r>
              <a:rPr lang="en">
                <a:solidFill>
                  <a:srgbClr val="555555"/>
                </a:solidFill>
                <a:highlight>
                  <a:srgbClr val="FFFFFF"/>
                </a:highlight>
              </a:rPr>
              <a:t>mysterious </a:t>
            </a:r>
            <a:r>
              <a:rPr lang="en">
                <a:solidFill>
                  <a:srgbClr val="666666"/>
                </a:solidFill>
                <a:highlight>
                  <a:srgbClr val="FFFFFF"/>
                </a:highlight>
              </a:rPr>
              <a:t>in meaning; puzzling; ambiguous:</a:t>
            </a:r>
          </a:p>
          <a:p>
            <a:pPr lvl="0">
              <a:spcBef>
                <a:spcPts val="0"/>
              </a:spcBef>
              <a:buNone/>
            </a:pPr>
            <a:r>
              <a:rPr lang="en">
                <a:solidFill>
                  <a:srgbClr val="555555"/>
                </a:solidFill>
                <a:highlight>
                  <a:srgbClr val="FFFFFF"/>
                </a:highlight>
              </a:rPr>
              <a:t>incapable </a:t>
            </a:r>
            <a:r>
              <a:rPr lang="en">
                <a:solidFill>
                  <a:srgbClr val="666666"/>
                </a:solidFill>
                <a:highlight>
                  <a:srgbClr val="FFFFFF"/>
                </a:highlight>
              </a:rPr>
              <a:t>of being tired out; not yielding to fatigue; untiring.</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1573</Words>
  <Application>Microsoft Office PowerPoint</Application>
  <PresentationFormat>On-screen Show (16:9)</PresentationFormat>
  <Paragraphs>231</Paragraphs>
  <Slides>26</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Verdana</vt:lpstr>
      <vt:lpstr>Simple Light</vt:lpstr>
      <vt:lpstr>Animal Farm</vt:lpstr>
      <vt:lpstr>Objective(s)</vt:lpstr>
      <vt:lpstr>Reading Schedule</vt:lpstr>
      <vt:lpstr>Background Knowledge</vt:lpstr>
      <vt:lpstr>Chapter 1: Vocabulary</vt:lpstr>
      <vt:lpstr>Chapter 1: Questions</vt:lpstr>
      <vt:lpstr>Chapter 2: Vocabulary</vt:lpstr>
      <vt:lpstr>Chapter 2: Questions</vt:lpstr>
      <vt:lpstr>Chapter 3: Vocabulary</vt:lpstr>
      <vt:lpstr>Symbolism</vt:lpstr>
      <vt:lpstr>Chapter 3: Questions</vt:lpstr>
      <vt:lpstr>Chapter 4: Vocabulary</vt:lpstr>
      <vt:lpstr>Chapter 4: Questions</vt:lpstr>
      <vt:lpstr>Chapter 5: Vocabulary</vt:lpstr>
      <vt:lpstr>Chapter 5: Questions</vt:lpstr>
      <vt:lpstr>Chapter 6: Vocabulary</vt:lpstr>
      <vt:lpstr>Chapter 6: Questions</vt:lpstr>
      <vt:lpstr>Chapter 7: Vocabulary</vt:lpstr>
      <vt:lpstr>Chapter 7: Questions</vt:lpstr>
      <vt:lpstr>Chapter 8: Vocabulary</vt:lpstr>
      <vt:lpstr>Chapter 8: Questions</vt:lpstr>
      <vt:lpstr>Chapter 9: Vocabulary</vt:lpstr>
      <vt:lpstr>Chapter 9: Questions</vt:lpstr>
      <vt:lpstr>Chapter 10: Vocabulary </vt:lpstr>
      <vt:lpstr>Chapter 10: Questions</vt:lpstr>
      <vt:lpstr>A Recap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Animal Farm</dc:title>
  <dc:creator>Neva Ward</dc:creator>
  <cp:lastModifiedBy>Neva Ward</cp:lastModifiedBy>
  <cp:revision>1</cp:revision>
  <dcterms:modified xsi:type="dcterms:W3CDTF">2017-11-09T18:46:07Z</dcterms:modified>
</cp:coreProperties>
</file>