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7" r:id="rId3"/>
    <p:sldId id="258" r:id="rId4"/>
    <p:sldId id="259" r:id="rId5"/>
    <p:sldId id="282" r:id="rId6"/>
    <p:sldId id="283" r:id="rId7"/>
    <p:sldId id="284"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22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Clr>
                <a:schemeClr val="dk1"/>
              </a:buClr>
              <a:buSzPct val="61111"/>
              <a:buFont typeface="Arial"/>
              <a:buNone/>
            </a:pPr>
            <a:r>
              <a:rPr lang="en" sz="1800">
                <a:solidFill>
                  <a:schemeClr val="dk1"/>
                </a:solidFill>
              </a:rPr>
              <a:t>Objective:Present information, findings, and </a:t>
            </a:r>
            <a:r>
              <a:rPr lang="en" sz="1800" u="sng">
                <a:solidFill>
                  <a:schemeClr val="dk1"/>
                </a:solidFill>
              </a:rPr>
              <a:t>supporting evidence,</a:t>
            </a:r>
            <a:r>
              <a:rPr lang="en" sz="1800">
                <a:solidFill>
                  <a:schemeClr val="dk1"/>
                </a:solidFill>
              </a:rPr>
              <a:t> conveying a clear and distinct perspective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8" name="Shape 2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Ask students to distinguish the different between a how question and a why question.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BCXRxD85Xc0"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hyperlink" Target="https://www.youtube.com/watch?v=d8XKXsnmqS4" TargetMode="External"/><Relationship Id="rId4" Type="http://schemas.openxmlformats.org/officeDocument/2006/relationships/hyperlink" Target="https://www.youtube.com/watch?v=kj0K8OpuK0I"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culturetalk.com/quiz/?utm_referrer=http://www.culturetalk.com/what-is-your-archetype-10-question-quiz/"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Mythology </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Lesson Plans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600"/>
              <a:t>RL. 11-12.5 Analyze how an author's choices concerning how to structure specific parts of a text contribute to its overall structure and meaning as well as its aesthetic impact.</a:t>
            </a:r>
          </a:p>
          <a:p>
            <a:pPr lvl="0">
              <a:spcBef>
                <a:spcPts val="0"/>
              </a:spcBef>
              <a:buNone/>
            </a:pPr>
            <a:r>
              <a:rPr lang="en" sz="1600"/>
              <a:t>RL. 11-12.6 Analyze a case in which grasping point of view requires distinguishing what is directly stated in a text from what is really meant.</a:t>
            </a:r>
          </a:p>
          <a:p>
            <a:pPr lvl="0">
              <a:spcBef>
                <a:spcPts val="0"/>
              </a:spcBef>
              <a:buNone/>
            </a:pPr>
            <a:r>
              <a:rPr lang="en" sz="1600"/>
              <a:t>RI. 11-12.7 Integrate and evaluate multiple sources of information presented in different media or formats as well as in words in order to address a question or solve a problem.</a:t>
            </a:r>
          </a:p>
          <a:p>
            <a:pPr lvl="0">
              <a:spcBef>
                <a:spcPts val="0"/>
              </a:spcBef>
              <a:buNone/>
            </a:pPr>
            <a:r>
              <a:rPr lang="en" sz="1600"/>
              <a:t>W. 11-12.2 Write informative/explanatory texts to examine and convey complex ideas, concepts and information clearly and accurately…</a:t>
            </a:r>
          </a:p>
          <a:p>
            <a:pPr lvl="0">
              <a:spcBef>
                <a:spcPts val="0"/>
              </a:spcBef>
              <a:buNone/>
            </a:pPr>
            <a:r>
              <a:rPr lang="en" sz="1600"/>
              <a:t>W. 11-12.10 Write routinely...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SL. 11-12.2 Integrate multiple sources of information presented in diverse formats and media in order to make informed decision and solve problems evaluating the credibility and accuracy of each source and noting any discrepancies among the data.</a:t>
            </a:r>
          </a:p>
          <a:p>
            <a:pPr lvl="0">
              <a:spcBef>
                <a:spcPts val="0"/>
              </a:spcBef>
              <a:buNone/>
            </a:pPr>
            <a:r>
              <a:rPr lang="en"/>
              <a:t>SL. 11-12.4 Present information, findings, and supporting evidence, conveying a clear and distinct perspective…</a:t>
            </a:r>
          </a:p>
          <a:p>
            <a:pPr lvl="0">
              <a:spcBef>
                <a:spcPts val="0"/>
              </a:spcBef>
              <a:buNone/>
            </a:pPr>
            <a:r>
              <a:rPr lang="en"/>
              <a:t>SL. 11-12. 5 Make strategic use of digital media in presentations to enhance understanding...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Learning Objective(s)</a:t>
            </a:r>
          </a:p>
        </p:txBody>
      </p:sp>
      <p:sp>
        <p:nvSpPr>
          <p:cNvPr id="73" name="Shape 7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Students will be able to…</a:t>
            </a:r>
          </a:p>
          <a:p>
            <a:pPr marL="457200" lvl="0" indent="-228600" rtl="0">
              <a:spcBef>
                <a:spcPts val="0"/>
              </a:spcBef>
            </a:pPr>
            <a:r>
              <a:rPr lang="en"/>
              <a:t>Demonstrate knowledge of gods and goddesses, and major characters in </a:t>
            </a:r>
            <a:br>
              <a:rPr lang="en"/>
            </a:br>
            <a:r>
              <a:rPr lang="en"/>
              <a:t>Greek mythology by correctly identifying characteristics, backgrounds, and actions of each.</a:t>
            </a:r>
          </a:p>
          <a:p>
            <a:pPr marL="457200" lvl="0" indent="-228600" rtl="0">
              <a:spcBef>
                <a:spcPts val="0"/>
              </a:spcBef>
            </a:pPr>
            <a:r>
              <a:rPr lang="en"/>
              <a:t>Compare and contrast the characters of the Trojan war and their personal motives by writing, researching, and role playing.</a:t>
            </a:r>
          </a:p>
          <a:p>
            <a:pPr marL="457200" lvl="0" indent="-228600" rtl="0">
              <a:spcBef>
                <a:spcPts val="0"/>
              </a:spcBef>
            </a:pPr>
            <a:r>
              <a:rPr lang="en"/>
              <a:t>Demonstrate knowledge of </a:t>
            </a:r>
            <a:r>
              <a:rPr lang="en" i="1"/>
              <a:t>The Odyssey</a:t>
            </a:r>
            <a:r>
              <a:rPr lang="en"/>
              <a:t> and the culture behind it.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Week 7</a:t>
            </a:r>
          </a:p>
        </p:txBody>
      </p:sp>
      <p:sp>
        <p:nvSpPr>
          <p:cNvPr id="235" name="Shape 23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The Odyssey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The Odyssey</a:t>
            </a:r>
          </a:p>
        </p:txBody>
      </p:sp>
      <p:sp>
        <p:nvSpPr>
          <p:cNvPr id="241" name="Shape 241"/>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rtl="0">
              <a:spcBef>
                <a:spcPts val="0"/>
              </a:spcBef>
              <a:buNone/>
            </a:pPr>
            <a:r>
              <a:rPr lang="en"/>
              <a:t>Read and discuss</a:t>
            </a:r>
          </a:p>
          <a:p>
            <a:pPr marL="457200" lvl="0" indent="-342900" rtl="0">
              <a:spcBef>
                <a:spcPts val="0"/>
              </a:spcBef>
              <a:buSzPct val="128571"/>
            </a:pPr>
            <a:r>
              <a:rPr lang="en"/>
              <a:t>Searching for Odysseus</a:t>
            </a:r>
          </a:p>
          <a:p>
            <a:pPr marL="457200" lvl="0" indent="-342900" rtl="0">
              <a:spcBef>
                <a:spcPts val="0"/>
              </a:spcBef>
              <a:buSzPct val="128571"/>
            </a:pPr>
            <a:r>
              <a:rPr lang="en"/>
              <a:t>On Calypso’s Isle</a:t>
            </a:r>
          </a:p>
          <a:p>
            <a:pPr marL="457200" lvl="0" indent="-342900" rtl="0">
              <a:spcBef>
                <a:spcPts val="0"/>
              </a:spcBef>
              <a:buSzPct val="128571"/>
            </a:pPr>
            <a:r>
              <a:rPr lang="en"/>
              <a:t>In the Cave of the Cyclops</a:t>
            </a:r>
          </a:p>
          <a:p>
            <a:pPr marL="457200" lvl="0" indent="-342900" rtl="0">
              <a:spcBef>
                <a:spcPts val="0"/>
              </a:spcBef>
              <a:buSzPct val="128571"/>
            </a:pPr>
            <a:r>
              <a:rPr lang="en"/>
              <a:t>Circle the Witch</a:t>
            </a:r>
          </a:p>
          <a:p>
            <a:pPr marL="457200" lvl="0" indent="-342900" rtl="0">
              <a:spcBef>
                <a:spcPts val="0"/>
              </a:spcBef>
              <a:buSzPct val="128571"/>
            </a:pPr>
            <a:r>
              <a:rPr lang="en"/>
              <a:t>Return to Ithaca</a:t>
            </a:r>
          </a:p>
        </p:txBody>
      </p:sp>
      <p:sp>
        <p:nvSpPr>
          <p:cNvPr id="242" name="Shape 242"/>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r>
              <a:rPr lang="en" sz="1800"/>
              <a:t>Watch  </a:t>
            </a:r>
          </a:p>
          <a:p>
            <a:pPr marL="457200" lvl="0" indent="-342900">
              <a:spcBef>
                <a:spcPts val="0"/>
              </a:spcBef>
              <a:buSzPct val="100000"/>
            </a:pPr>
            <a:r>
              <a:rPr lang="en" sz="1800" i="1"/>
              <a:t>The Odyssey</a:t>
            </a:r>
            <a:r>
              <a:rPr lang="en" sz="1800"/>
              <a:t> </a:t>
            </a:r>
            <a:r>
              <a:rPr lang="en" sz="1800" u="sng">
                <a:solidFill>
                  <a:schemeClr val="hlink"/>
                </a:solidFill>
                <a:hlinkClick r:id="rId3"/>
              </a:rPr>
              <a:t>Part I</a:t>
            </a:r>
            <a:r>
              <a:rPr lang="en" sz="1800"/>
              <a:t> (7 min.)</a:t>
            </a:r>
          </a:p>
          <a:p>
            <a:pPr marL="457200" lvl="0" indent="-342900">
              <a:spcBef>
                <a:spcPts val="0"/>
              </a:spcBef>
              <a:buSzPct val="100000"/>
            </a:pPr>
            <a:r>
              <a:rPr lang="en" sz="1800" i="1"/>
              <a:t>The Odyssey</a:t>
            </a:r>
            <a:r>
              <a:rPr lang="en" sz="1800"/>
              <a:t> </a:t>
            </a:r>
            <a:r>
              <a:rPr lang="en" sz="1800" u="sng">
                <a:solidFill>
                  <a:schemeClr val="hlink"/>
                </a:solidFill>
                <a:hlinkClick r:id="rId4"/>
              </a:rPr>
              <a:t>Part II</a:t>
            </a:r>
            <a:r>
              <a:rPr lang="en" sz="1800"/>
              <a:t> (10 min.)</a:t>
            </a:r>
          </a:p>
          <a:p>
            <a:pPr marL="457200" lvl="0" indent="-342900">
              <a:spcBef>
                <a:spcPts val="0"/>
              </a:spcBef>
              <a:buSzPct val="100000"/>
            </a:pPr>
            <a:r>
              <a:rPr lang="en" sz="1800" i="1"/>
              <a:t>The Odyssey</a:t>
            </a:r>
            <a:r>
              <a:rPr lang="en" sz="1800"/>
              <a:t> </a:t>
            </a:r>
            <a:r>
              <a:rPr lang="en" sz="1800" u="sng">
                <a:solidFill>
                  <a:schemeClr val="hlink"/>
                </a:solidFill>
                <a:hlinkClick r:id="rId5"/>
              </a:rPr>
              <a:t>Part III</a:t>
            </a:r>
            <a:r>
              <a:rPr lang="en" sz="1800"/>
              <a:t> (7 min.)</a:t>
            </a:r>
          </a:p>
        </p:txBody>
      </p:sp>
      <p:pic>
        <p:nvPicPr>
          <p:cNvPr id="243" name="Shape 243" descr="Free vector graphic: Cyclops, Alien, Monster, Head, Face - Free ..."/>
          <p:cNvPicPr preferRelativeResize="0"/>
          <p:nvPr/>
        </p:nvPicPr>
        <p:blipFill>
          <a:blip r:embed="rId6">
            <a:alphaModFix amt="20000"/>
          </a:blip>
          <a:stretch>
            <a:fillRect/>
          </a:stretch>
        </p:blipFill>
        <p:spPr>
          <a:xfrm>
            <a:off x="2536031" y="0"/>
            <a:ext cx="4071937" cy="514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Archetypes</a:t>
            </a:r>
          </a:p>
        </p:txBody>
      </p:sp>
      <p:sp>
        <p:nvSpPr>
          <p:cNvPr id="249" name="Shape 249"/>
          <p:cNvSpPr txBox="1">
            <a:spLocks noGrp="1"/>
          </p:cNvSpPr>
          <p:nvPr>
            <p:ph type="body" idx="1"/>
          </p:nvPr>
        </p:nvSpPr>
        <p:spPr>
          <a:xfrm>
            <a:off x="311700" y="1152475"/>
            <a:ext cx="3999900" cy="3416400"/>
          </a:xfrm>
          <a:prstGeom prst="rect">
            <a:avLst/>
          </a:prstGeom>
        </p:spPr>
        <p:txBody>
          <a:bodyPr lIns="91425" tIns="91425" rIns="91425" bIns="91425" anchor="t" anchorCtr="0">
            <a:noAutofit/>
          </a:bodyPr>
          <a:lstStyle/>
          <a:p>
            <a:pPr lvl="0">
              <a:spcBef>
                <a:spcPts val="0"/>
              </a:spcBef>
              <a:buNone/>
            </a:pPr>
            <a:r>
              <a:rPr lang="en"/>
              <a:t>Which archetype are you? Take the</a:t>
            </a:r>
            <a:r>
              <a:rPr lang="en" u="sng">
                <a:solidFill>
                  <a:schemeClr val="hlink"/>
                </a:solidFill>
                <a:hlinkClick r:id="rId3"/>
              </a:rPr>
              <a:t> quiz.</a:t>
            </a:r>
          </a:p>
          <a:p>
            <a:pPr lvl="0" rtl="0">
              <a:spcBef>
                <a:spcPts val="0"/>
              </a:spcBef>
              <a:buNone/>
            </a:pPr>
            <a:r>
              <a:rPr lang="en"/>
              <a:t>Choose a story we’ve read in class then write a paper analyzing the archetypes used in that story.</a:t>
            </a:r>
          </a:p>
          <a:p>
            <a:pPr marL="457200" lvl="0" indent="-228600">
              <a:spcBef>
                <a:spcPts val="0"/>
              </a:spcBef>
            </a:pPr>
            <a:r>
              <a:rPr lang="en" b="1"/>
              <a:t>Name </a:t>
            </a:r>
            <a:r>
              <a:rPr lang="en"/>
              <a:t>and </a:t>
            </a:r>
            <a:r>
              <a:rPr lang="en" b="1"/>
              <a:t>define </a:t>
            </a:r>
            <a:r>
              <a:rPr lang="en"/>
              <a:t>the archetypes used</a:t>
            </a:r>
          </a:p>
          <a:p>
            <a:pPr marL="457200" lvl="0" indent="-228600">
              <a:spcBef>
                <a:spcPts val="0"/>
              </a:spcBef>
            </a:pPr>
            <a:r>
              <a:rPr lang="en" b="1"/>
              <a:t>Explain how </a:t>
            </a:r>
            <a:r>
              <a:rPr lang="en"/>
              <a:t>the archetypes are used in the story</a:t>
            </a:r>
          </a:p>
          <a:p>
            <a:pPr marL="457200" lvl="0" indent="-228600" rtl="0">
              <a:spcBef>
                <a:spcPts val="0"/>
              </a:spcBef>
            </a:pPr>
            <a:r>
              <a:rPr lang="en" b="1"/>
              <a:t>Explain why </a:t>
            </a:r>
            <a:r>
              <a:rPr lang="en"/>
              <a:t>archetypes are used in the story</a:t>
            </a:r>
          </a:p>
          <a:p>
            <a:pPr lvl="0" rtl="0">
              <a:spcBef>
                <a:spcPts val="0"/>
              </a:spcBef>
              <a:buNone/>
            </a:pPr>
            <a:r>
              <a:rPr lang="en"/>
              <a:t>	</a:t>
            </a:r>
          </a:p>
        </p:txBody>
      </p:sp>
      <p:sp>
        <p:nvSpPr>
          <p:cNvPr id="250" name="Shape 250"/>
          <p:cNvSpPr txBox="1">
            <a:spLocks noGrp="1"/>
          </p:cNvSpPr>
          <p:nvPr>
            <p:ph type="body" idx="2"/>
          </p:nvPr>
        </p:nvSpPr>
        <p:spPr>
          <a:xfrm>
            <a:off x="4832400" y="1152475"/>
            <a:ext cx="3999900" cy="3416400"/>
          </a:xfrm>
          <a:prstGeom prst="rect">
            <a:avLst/>
          </a:prstGeom>
        </p:spPr>
        <p:txBody>
          <a:bodyPr lIns="91425" tIns="91425" rIns="91425" bIns="91425" anchor="t" anchorCtr="0">
            <a:noAutofit/>
          </a:bodyPr>
          <a:lstStyle/>
          <a:p>
            <a:pPr lvl="0">
              <a:spcBef>
                <a:spcPts val="0"/>
              </a:spcBef>
              <a:buNone/>
            </a:pPr>
            <a:endParaRPr/>
          </a:p>
        </p:txBody>
      </p:sp>
      <p:pic>
        <p:nvPicPr>
          <p:cNvPr id="251" name="Shape 251"/>
          <p:cNvPicPr preferRelativeResize="0"/>
          <p:nvPr/>
        </p:nvPicPr>
        <p:blipFill>
          <a:blip r:embed="rId4">
            <a:alphaModFix/>
          </a:blip>
          <a:stretch>
            <a:fillRect/>
          </a:stretch>
        </p:blipFill>
        <p:spPr>
          <a:xfrm>
            <a:off x="4144050" y="1017725"/>
            <a:ext cx="4923299" cy="4125774"/>
          </a:xfrm>
          <a:prstGeom prst="rect">
            <a:avLst/>
          </a:prstGeom>
          <a:noFill/>
          <a:ln>
            <a:noFill/>
          </a:ln>
        </p:spPr>
      </p:pic>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354</Words>
  <Application>Microsoft Office PowerPoint</Application>
  <PresentationFormat>On-screen Show (16:9)</PresentationFormat>
  <Paragraphs>39</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simple-light-2</vt:lpstr>
      <vt:lpstr>Mythology </vt:lpstr>
      <vt:lpstr>C.C.S.S. Standards</vt:lpstr>
      <vt:lpstr>C.C.S.S. Standards</vt:lpstr>
      <vt:lpstr>Learning Objective(s)</vt:lpstr>
      <vt:lpstr>Week 7</vt:lpstr>
      <vt:lpstr>The Odyssey</vt:lpstr>
      <vt:lpstr>Archetypes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Mythology </dc:title>
  <dc:creator>Neva Ward</dc:creator>
  <cp:lastModifiedBy>Neva Ward</cp:lastModifiedBy>
  <cp:revision>1</cp:revision>
  <dcterms:modified xsi:type="dcterms:W3CDTF">2017-04-18T23:18:21Z</dcterms:modified>
</cp:coreProperties>
</file>