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5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DE3DB-DD67-46F4-800C-9438F86E5BD0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91247-ADA8-4331-B79C-F655910D8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51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84566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*3 gen. vid. has nudity </a:t>
            </a:r>
          </a:p>
        </p:txBody>
      </p:sp>
    </p:spTree>
    <p:extLst>
      <p:ext uri="{BB962C8B-B14F-4D97-AF65-F5344CB8AC3E}">
        <p14:creationId xmlns:p14="http://schemas.microsoft.com/office/powerpoint/2010/main" val="2406310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6550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92544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Make an ecopy of the play and then reserve laptops for students to read. That way I can avoid using so much paper.</a:t>
            </a:r>
          </a:p>
        </p:txBody>
      </p:sp>
    </p:spTree>
    <p:extLst>
      <p:ext uri="{BB962C8B-B14F-4D97-AF65-F5344CB8AC3E}">
        <p14:creationId xmlns:p14="http://schemas.microsoft.com/office/powerpoint/2010/main" val="1927569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F1CE-5BAC-48EC-BFC4-BF74D83D023C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A6442-7448-4687-BD41-56557D442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48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F1CE-5BAC-48EC-BFC4-BF74D83D023C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A6442-7448-4687-BD41-56557D442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598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F1CE-5BAC-48EC-BFC4-BF74D83D023C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A6442-7448-4687-BD41-56557D442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753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6933"/>
            </a:lvl1pPr>
            <a:lvl2pPr lvl="1" algn="ctr">
              <a:spcBef>
                <a:spcPts val="0"/>
              </a:spcBef>
              <a:buSzPct val="100000"/>
              <a:defRPr sz="6933"/>
            </a:lvl2pPr>
            <a:lvl3pPr lvl="2" algn="ctr">
              <a:spcBef>
                <a:spcPts val="0"/>
              </a:spcBef>
              <a:buSzPct val="100000"/>
              <a:defRPr sz="6933"/>
            </a:lvl3pPr>
            <a:lvl4pPr lvl="3" algn="ctr">
              <a:spcBef>
                <a:spcPts val="0"/>
              </a:spcBef>
              <a:buSzPct val="100000"/>
              <a:defRPr sz="6933"/>
            </a:lvl4pPr>
            <a:lvl5pPr lvl="4" algn="ctr">
              <a:spcBef>
                <a:spcPts val="0"/>
              </a:spcBef>
              <a:buSzPct val="100000"/>
              <a:defRPr sz="6933"/>
            </a:lvl5pPr>
            <a:lvl6pPr lvl="5" algn="ctr">
              <a:spcBef>
                <a:spcPts val="0"/>
              </a:spcBef>
              <a:buSzPct val="100000"/>
              <a:defRPr sz="6933"/>
            </a:lvl6pPr>
            <a:lvl7pPr lvl="6" algn="ctr">
              <a:spcBef>
                <a:spcPts val="0"/>
              </a:spcBef>
              <a:buSzPct val="100000"/>
              <a:defRPr sz="6933"/>
            </a:lvl7pPr>
            <a:lvl8pPr lvl="7" algn="ctr">
              <a:spcBef>
                <a:spcPts val="0"/>
              </a:spcBef>
              <a:buSzPct val="100000"/>
              <a:defRPr sz="6933"/>
            </a:lvl8pPr>
            <a:lvl9pPr lvl="8" algn="ctr">
              <a:spcBef>
                <a:spcPts val="0"/>
              </a:spcBef>
              <a:buSzPct val="100000"/>
              <a:defRPr sz="6933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829928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25812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86991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67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67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93794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220846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200"/>
            </a:lvl1pPr>
            <a:lvl2pPr lvl="1">
              <a:spcBef>
                <a:spcPts val="0"/>
              </a:spcBef>
              <a:buSzPct val="100000"/>
              <a:defRPr sz="3200"/>
            </a:lvl2pPr>
            <a:lvl3pPr lvl="2">
              <a:spcBef>
                <a:spcPts val="0"/>
              </a:spcBef>
              <a:buSzPct val="100000"/>
              <a:defRPr sz="3200"/>
            </a:lvl3pPr>
            <a:lvl4pPr lvl="3">
              <a:spcBef>
                <a:spcPts val="0"/>
              </a:spcBef>
              <a:buSzPct val="100000"/>
              <a:defRPr sz="3200"/>
            </a:lvl4pPr>
            <a:lvl5pPr lvl="4">
              <a:spcBef>
                <a:spcPts val="0"/>
              </a:spcBef>
              <a:buSzPct val="100000"/>
              <a:defRPr sz="3200"/>
            </a:lvl5pPr>
            <a:lvl6pPr lvl="5">
              <a:spcBef>
                <a:spcPts val="0"/>
              </a:spcBef>
              <a:buSzPct val="100000"/>
              <a:defRPr sz="3200"/>
            </a:lvl6pPr>
            <a:lvl7pPr lvl="6">
              <a:spcBef>
                <a:spcPts val="0"/>
              </a:spcBef>
              <a:buSzPct val="100000"/>
              <a:defRPr sz="3200"/>
            </a:lvl7pPr>
            <a:lvl8pPr lvl="7">
              <a:spcBef>
                <a:spcPts val="0"/>
              </a:spcBef>
              <a:buSzPct val="100000"/>
              <a:defRPr sz="3200"/>
            </a:lvl8pPr>
            <a:lvl9pPr lvl="8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600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385735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6400"/>
            </a:lvl1pPr>
            <a:lvl2pPr lvl="1">
              <a:spcBef>
                <a:spcPts val="0"/>
              </a:spcBef>
              <a:buSzPct val="100000"/>
              <a:defRPr sz="6400"/>
            </a:lvl2pPr>
            <a:lvl3pPr lvl="2">
              <a:spcBef>
                <a:spcPts val="0"/>
              </a:spcBef>
              <a:buSzPct val="100000"/>
              <a:defRPr sz="6400"/>
            </a:lvl3pPr>
            <a:lvl4pPr lvl="3">
              <a:spcBef>
                <a:spcPts val="0"/>
              </a:spcBef>
              <a:buSzPct val="100000"/>
              <a:defRPr sz="6400"/>
            </a:lvl4pPr>
            <a:lvl5pPr lvl="4">
              <a:spcBef>
                <a:spcPts val="0"/>
              </a:spcBef>
              <a:buSzPct val="100000"/>
              <a:defRPr sz="6400"/>
            </a:lvl5pPr>
            <a:lvl6pPr lvl="5">
              <a:spcBef>
                <a:spcPts val="0"/>
              </a:spcBef>
              <a:buSzPct val="100000"/>
              <a:defRPr sz="6400"/>
            </a:lvl6pPr>
            <a:lvl7pPr lvl="6">
              <a:spcBef>
                <a:spcPts val="0"/>
              </a:spcBef>
              <a:buSzPct val="100000"/>
              <a:defRPr sz="6400"/>
            </a:lvl7pPr>
            <a:lvl8pPr lvl="7">
              <a:spcBef>
                <a:spcPts val="0"/>
              </a:spcBef>
              <a:buSzPct val="100000"/>
              <a:defRPr sz="6400"/>
            </a:lvl8pPr>
            <a:lvl9pPr lvl="8">
              <a:spcBef>
                <a:spcPts val="0"/>
              </a:spcBef>
              <a:buSzPct val="100000"/>
              <a:defRPr sz="6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058812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600"/>
            </a:lvl1pPr>
            <a:lvl2pPr lvl="1" algn="ctr">
              <a:spcBef>
                <a:spcPts val="0"/>
              </a:spcBef>
              <a:buSzPct val="100000"/>
              <a:defRPr sz="5600"/>
            </a:lvl2pPr>
            <a:lvl3pPr lvl="2" algn="ctr">
              <a:spcBef>
                <a:spcPts val="0"/>
              </a:spcBef>
              <a:buSzPct val="100000"/>
              <a:defRPr sz="5600"/>
            </a:lvl3pPr>
            <a:lvl4pPr lvl="3" algn="ctr">
              <a:spcBef>
                <a:spcPts val="0"/>
              </a:spcBef>
              <a:buSzPct val="100000"/>
              <a:defRPr sz="5600"/>
            </a:lvl4pPr>
            <a:lvl5pPr lvl="4" algn="ctr">
              <a:spcBef>
                <a:spcPts val="0"/>
              </a:spcBef>
              <a:buSzPct val="100000"/>
              <a:defRPr sz="5600"/>
            </a:lvl5pPr>
            <a:lvl6pPr lvl="5" algn="ctr">
              <a:spcBef>
                <a:spcPts val="0"/>
              </a:spcBef>
              <a:buSzPct val="100000"/>
              <a:defRPr sz="5600"/>
            </a:lvl6pPr>
            <a:lvl7pPr lvl="6" algn="ctr">
              <a:spcBef>
                <a:spcPts val="0"/>
              </a:spcBef>
              <a:buSzPct val="100000"/>
              <a:defRPr sz="5600"/>
            </a:lvl7pPr>
            <a:lvl8pPr lvl="7" algn="ctr">
              <a:spcBef>
                <a:spcPts val="0"/>
              </a:spcBef>
              <a:buSzPct val="100000"/>
              <a:defRPr sz="5600"/>
            </a:lvl8pPr>
            <a:lvl9pPr lvl="8" algn="ctr">
              <a:spcBef>
                <a:spcPts val="0"/>
              </a:spcBef>
              <a:buSzPct val="100000"/>
              <a:defRPr sz="56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35053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F1CE-5BAC-48EC-BFC4-BF74D83D023C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A6442-7448-4687-BD41-56557D442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098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73973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6000"/>
            </a:lvl1pPr>
            <a:lvl2pPr lvl="1" algn="ctr">
              <a:spcBef>
                <a:spcPts val="0"/>
              </a:spcBef>
              <a:buSzPct val="100000"/>
              <a:defRPr sz="16000"/>
            </a:lvl2pPr>
            <a:lvl3pPr lvl="2" algn="ctr">
              <a:spcBef>
                <a:spcPts val="0"/>
              </a:spcBef>
              <a:buSzPct val="100000"/>
              <a:defRPr sz="16000"/>
            </a:lvl3pPr>
            <a:lvl4pPr lvl="3" algn="ctr">
              <a:spcBef>
                <a:spcPts val="0"/>
              </a:spcBef>
              <a:buSzPct val="100000"/>
              <a:defRPr sz="16000"/>
            </a:lvl4pPr>
            <a:lvl5pPr lvl="4" algn="ctr">
              <a:spcBef>
                <a:spcPts val="0"/>
              </a:spcBef>
              <a:buSzPct val="100000"/>
              <a:defRPr sz="16000"/>
            </a:lvl5pPr>
            <a:lvl6pPr lvl="5" algn="ctr">
              <a:spcBef>
                <a:spcPts val="0"/>
              </a:spcBef>
              <a:buSzPct val="100000"/>
              <a:defRPr sz="16000"/>
            </a:lvl6pPr>
            <a:lvl7pPr lvl="6" algn="ctr">
              <a:spcBef>
                <a:spcPts val="0"/>
              </a:spcBef>
              <a:buSzPct val="100000"/>
              <a:defRPr sz="16000"/>
            </a:lvl7pPr>
            <a:lvl8pPr lvl="7" algn="ctr">
              <a:spcBef>
                <a:spcPts val="0"/>
              </a:spcBef>
              <a:buSzPct val="100000"/>
              <a:defRPr sz="16000"/>
            </a:lvl8pPr>
            <a:lvl9pPr lvl="8" algn="ctr">
              <a:spcBef>
                <a:spcPts val="0"/>
              </a:spcBef>
              <a:buSzPct val="100000"/>
              <a:defRPr sz="16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137954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46904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F1CE-5BAC-48EC-BFC4-BF74D83D023C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A6442-7448-4687-BD41-56557D442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068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F1CE-5BAC-48EC-BFC4-BF74D83D023C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A6442-7448-4687-BD41-56557D442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587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F1CE-5BAC-48EC-BFC4-BF74D83D023C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A6442-7448-4687-BD41-56557D442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11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F1CE-5BAC-48EC-BFC4-BF74D83D023C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A6442-7448-4687-BD41-56557D442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73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F1CE-5BAC-48EC-BFC4-BF74D83D023C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A6442-7448-4687-BD41-56557D442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811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F1CE-5BAC-48EC-BFC4-BF74D83D023C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A6442-7448-4687-BD41-56557D442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98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F1CE-5BAC-48EC-BFC4-BF74D83D023C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A6442-7448-4687-BD41-56557D442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93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5F1CE-5BAC-48EC-BFC4-BF74D83D023C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A6442-7448-4687-BD41-56557D442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287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/>
            <a:fld id="{00000000-1234-1234-1234-123412341234}" type="slidenum">
              <a:rPr lang="en" sz="1333" smtClean="0">
                <a:solidFill>
                  <a:schemeClr val="dk2"/>
                </a:solidFill>
              </a:rPr>
              <a:pPr algn="r"/>
              <a:t>‹#›</a:t>
            </a:fld>
            <a:endParaRPr lang="en" sz="1333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50884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xoRWD-RwtU" TargetMode="External"/><Relationship Id="rId7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://channel.nationalgeographic.com/the-story-of-god-with-morgan-freeman/videos/hindus-interpretation-of-creation/" TargetMode="External"/><Relationship Id="rId5" Type="http://schemas.openxmlformats.org/officeDocument/2006/relationships/hyperlink" Target="https://www.youtube.com/watch?v=IbGT0JrH0SQ" TargetMode="External"/><Relationship Id="rId4" Type="http://schemas.openxmlformats.org/officeDocument/2006/relationships/hyperlink" Target="https://www.youtube.com/watch?v=gGD1K3i1xRU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b5GKmEcJcw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.jpg"/><Relationship Id="rId5" Type="http://schemas.openxmlformats.org/officeDocument/2006/relationships/hyperlink" Target="http://www.bigmyth.com/2_eng_teach.html" TargetMode="External"/><Relationship Id="rId4" Type="http://schemas.openxmlformats.org/officeDocument/2006/relationships/hyperlink" Target="https://www.youtube.com/watch?v=uTy49JlgJZ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GTTAfwHugY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5" Type="http://schemas.openxmlformats.org/officeDocument/2006/relationships/hyperlink" Target="http://mythologyteacher.com/Mythological-Barbie.php" TargetMode="External"/><Relationship Id="rId4" Type="http://schemas.openxmlformats.org/officeDocument/2006/relationships/hyperlink" Target="https://docs.google.com/document/d/1P1XjxoUIDNBpGBHwXrHEX3pvYZEKGEhCNGvhOKUlBgE/edit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s://docs.google.com/document/d/1fV22MWrqv2ut7ifEx4LGxDVnZu8_kEYIdRwPFtGKVtU/edit" TargetMode="External"/><Relationship Id="rId7" Type="http://schemas.openxmlformats.org/officeDocument/2006/relationships/hyperlink" Target="https://www.youtube.com/watch?v=rnxdvWF8Mp4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s://www.youtube.com/watch?v=35jVsyWFss4" TargetMode="External"/><Relationship Id="rId5" Type="http://schemas.openxmlformats.org/officeDocument/2006/relationships/hyperlink" Target="https://drive.google.com/drive/folders/0B4l7kB4RyNGgTHRkeEZyalF1Ync" TargetMode="External"/><Relationship Id="rId4" Type="http://schemas.openxmlformats.org/officeDocument/2006/relationships/hyperlink" Target="https://www.luminpdf.com/viewer/NESxinDNoJWfMDvc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Mythology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82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lIns="121900" tIns="121900" rIns="121900" bIns="121900" anchor="b" anchorCtr="0">
            <a:noAutofit/>
          </a:bodyPr>
          <a:lstStyle/>
          <a:p>
            <a:r>
              <a:rPr lang="en"/>
              <a:t>Week 2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r>
              <a:rPr lang="en"/>
              <a:t>Creation Myths</a:t>
            </a:r>
          </a:p>
        </p:txBody>
      </p:sp>
    </p:spTree>
    <p:extLst>
      <p:ext uri="{BB962C8B-B14F-4D97-AF65-F5344CB8AC3E}">
        <p14:creationId xmlns:p14="http://schemas.microsoft.com/office/powerpoint/2010/main" val="8537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r>
              <a:rPr lang="en"/>
              <a:t>Creation Stories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r>
              <a:rPr lang="en" u="sng">
                <a:solidFill>
                  <a:schemeClr val="hlink"/>
                </a:solidFill>
                <a:hlinkClick r:id="rId3"/>
              </a:rPr>
              <a:t>Cronus and Zeus</a:t>
            </a:r>
            <a:r>
              <a:rPr lang="en"/>
              <a:t> (5 min.)</a:t>
            </a:r>
          </a:p>
          <a:p>
            <a:r>
              <a:rPr lang="en" u="sng">
                <a:solidFill>
                  <a:schemeClr val="hlink"/>
                </a:solidFill>
                <a:hlinkClick r:id="rId4"/>
              </a:rPr>
              <a:t>The 3 generations family tree</a:t>
            </a:r>
            <a:r>
              <a:rPr lang="en"/>
              <a:t>: (6 min.)</a:t>
            </a:r>
          </a:p>
          <a:p>
            <a:r>
              <a:rPr lang="en" u="sng">
                <a:solidFill>
                  <a:schemeClr val="hlink"/>
                </a:solidFill>
                <a:hlinkClick r:id="rId5"/>
              </a:rPr>
              <a:t>Chinese creation story</a:t>
            </a:r>
            <a:r>
              <a:rPr lang="en"/>
              <a:t> (3 min.)</a:t>
            </a:r>
          </a:p>
          <a:p>
            <a:r>
              <a:rPr lang="en" u="sng">
                <a:solidFill>
                  <a:schemeClr val="hlink"/>
                </a:solidFill>
                <a:hlinkClick r:id="rId6"/>
              </a:rPr>
              <a:t>Hindu creation story</a:t>
            </a:r>
            <a:r>
              <a:rPr lang="en"/>
              <a:t> (2 min.)</a:t>
            </a:r>
          </a:p>
          <a:p>
            <a:endParaRPr/>
          </a:p>
        </p:txBody>
      </p:sp>
      <p:pic>
        <p:nvPicPr>
          <p:cNvPr id="112" name="Shape 112" descr="... Digital Art, Creation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702787" y="1536633"/>
            <a:ext cx="6073612" cy="4555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1824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r>
              <a:rPr lang="en"/>
              <a:t>Creation Stories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r>
              <a:rPr lang="en" u="sng">
                <a:solidFill>
                  <a:schemeClr val="hlink"/>
                </a:solidFill>
                <a:hlinkClick r:id="rId3"/>
              </a:rPr>
              <a:t>Mayan creation story</a:t>
            </a:r>
            <a:r>
              <a:rPr lang="en"/>
              <a:t> (3m in.)</a:t>
            </a:r>
          </a:p>
          <a:p>
            <a:r>
              <a:rPr lang="en" u="sng">
                <a:solidFill>
                  <a:schemeClr val="hlink"/>
                </a:solidFill>
                <a:hlinkClick r:id="rId4"/>
              </a:rPr>
              <a:t>Egyptian creation story</a:t>
            </a:r>
            <a:r>
              <a:rPr lang="en"/>
              <a:t> (3 min.)</a:t>
            </a:r>
          </a:p>
          <a:p>
            <a:r>
              <a:rPr lang="en" u="sng">
                <a:solidFill>
                  <a:schemeClr val="hlink"/>
                </a:solidFill>
                <a:hlinkClick r:id="rId5"/>
              </a:rPr>
              <a:t>Other creation myths available to read</a:t>
            </a:r>
          </a:p>
          <a:p>
            <a:r>
              <a:rPr lang="en"/>
              <a:t>Part 1 chapter 3: “How the World and Mankind Were Created” </a:t>
            </a:r>
            <a:r>
              <a:rPr lang="en" i="1"/>
              <a:t>Mythology</a:t>
            </a:r>
            <a:r>
              <a:rPr lang="en"/>
              <a:t> pp.65-77</a:t>
            </a:r>
          </a:p>
          <a:p>
            <a:endParaRPr/>
          </a:p>
          <a:p>
            <a:endParaRPr/>
          </a:p>
          <a:p>
            <a:endParaRPr/>
          </a:p>
        </p:txBody>
      </p:sp>
      <p:pic>
        <p:nvPicPr>
          <p:cNvPr id="119" name="Shape 119" descr="Creator, God, Creation, Earth, ...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055133" y="3796700"/>
            <a:ext cx="4081733" cy="3061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2051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r>
              <a:rPr lang="en"/>
              <a:t>Creation Stories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>
              <a:buClr>
                <a:schemeClr val="dk1"/>
              </a:buClr>
              <a:buSzPct val="61111"/>
            </a:pPr>
            <a:r>
              <a:rPr lang="en" dirty="0"/>
              <a:t>Creation of woman (8 min. video): </a:t>
            </a:r>
            <a:r>
              <a:rPr lang="en" u="sng" dirty="0">
                <a:solidFill>
                  <a:schemeClr val="accent5"/>
                </a:solidFill>
                <a:hlinkClick r:id="rId3"/>
              </a:rPr>
              <a:t>Pandora’s box </a:t>
            </a:r>
            <a:r>
              <a:rPr lang="en" dirty="0"/>
              <a:t>(</a:t>
            </a:r>
            <a:r>
              <a:rPr lang="en" i="1" dirty="0"/>
              <a:t>Mythology</a:t>
            </a:r>
            <a:r>
              <a:rPr lang="en" dirty="0"/>
              <a:t> pp. 72- 74)</a:t>
            </a:r>
          </a:p>
          <a:p>
            <a:pPr marL="609585" indent="-304792"/>
            <a:r>
              <a:rPr lang="en" dirty="0"/>
              <a:t>What values are illustrated in this story?</a:t>
            </a:r>
          </a:p>
          <a:p>
            <a:pPr marL="609585" indent="-304792"/>
            <a:r>
              <a:rPr lang="en" dirty="0"/>
              <a:t>What is the moral to this story?</a:t>
            </a:r>
          </a:p>
          <a:p>
            <a:r>
              <a:rPr lang="en" u="sng" dirty="0">
                <a:solidFill>
                  <a:schemeClr val="hlink"/>
                </a:solidFill>
                <a:hlinkClick r:id="rId4"/>
              </a:rPr>
              <a:t>Gallery walk</a:t>
            </a:r>
            <a:r>
              <a:rPr lang="en" dirty="0"/>
              <a:t>: walk around the room to take note of each goddess. I’ll time you 1 min. / station (there are 8 stations)</a:t>
            </a:r>
          </a:p>
          <a:p>
            <a:r>
              <a:rPr lang="en" dirty="0"/>
              <a:t>Design mythological </a:t>
            </a:r>
            <a:r>
              <a:rPr lang="en" u="sng" dirty="0">
                <a:solidFill>
                  <a:schemeClr val="hlink"/>
                </a:solidFill>
                <a:hlinkClick r:id="rId5"/>
              </a:rPr>
              <a:t>Barbie</a:t>
            </a:r>
          </a:p>
          <a:p>
            <a:r>
              <a:rPr lang="en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08307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r>
              <a:rPr lang="en"/>
              <a:t>Nature Stories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r>
              <a:rPr lang="en" i="1" dirty="0"/>
              <a:t>Narcissus and Echo</a:t>
            </a:r>
          </a:p>
          <a:p>
            <a:pPr marL="609585" indent="-304792"/>
            <a:r>
              <a:rPr lang="en" dirty="0"/>
              <a:t>Define 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terms</a:t>
            </a:r>
          </a:p>
          <a:p>
            <a:pPr marL="609585" indent="-304792"/>
            <a:r>
              <a:rPr lang="en" dirty="0"/>
              <a:t>Read the </a:t>
            </a:r>
            <a:r>
              <a:rPr lang="en" u="sng" dirty="0">
                <a:solidFill>
                  <a:schemeClr val="hlink"/>
                </a:solidFill>
                <a:hlinkClick r:id="rId4"/>
              </a:rPr>
              <a:t>play</a:t>
            </a:r>
            <a:endParaRPr lang="en" u="sng" dirty="0">
              <a:solidFill>
                <a:schemeClr val="hlink"/>
              </a:solidFill>
              <a:hlinkClick r:id="rId5"/>
            </a:endParaRPr>
          </a:p>
          <a:p>
            <a:pPr marL="609585" indent="-304792"/>
            <a:r>
              <a:rPr lang="en" dirty="0"/>
              <a:t>Answer and discuss the questions.</a:t>
            </a:r>
          </a:p>
          <a:p>
            <a:pPr marL="609585" indent="-304792">
              <a:lnSpc>
                <a:spcPct val="100000"/>
              </a:lnSpc>
              <a:spcAft>
                <a:spcPts val="0"/>
              </a:spcAft>
            </a:pPr>
            <a:r>
              <a:rPr lang="en" dirty="0"/>
              <a:t>Watch the </a:t>
            </a:r>
            <a:r>
              <a:rPr lang="en" u="sng" dirty="0">
                <a:solidFill>
                  <a:schemeClr val="hlink"/>
                </a:solidFill>
                <a:hlinkClick r:id="rId6"/>
              </a:rPr>
              <a:t>story</a:t>
            </a:r>
            <a:r>
              <a:rPr lang="en" dirty="0"/>
              <a:t> (5 min.)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dirty="0"/>
          </a:p>
          <a:p>
            <a:r>
              <a:rPr lang="en" dirty="0"/>
              <a:t>The story of Demeter</a:t>
            </a:r>
          </a:p>
          <a:p>
            <a:pPr marL="609585" indent="-304792"/>
            <a:r>
              <a:rPr lang="en" dirty="0"/>
              <a:t>Read </a:t>
            </a:r>
            <a:r>
              <a:rPr lang="en" i="1" dirty="0"/>
              <a:t>Mythology</a:t>
            </a:r>
            <a:r>
              <a:rPr lang="en" dirty="0"/>
              <a:t> pp. 50-55</a:t>
            </a:r>
          </a:p>
          <a:p>
            <a:pPr marL="609585" indent="-304792"/>
            <a:r>
              <a:rPr lang="en" u="sng" dirty="0">
                <a:solidFill>
                  <a:schemeClr val="hlink"/>
                </a:solidFill>
                <a:hlinkClick r:id="rId7"/>
              </a:rPr>
              <a:t>Watch</a:t>
            </a:r>
            <a:r>
              <a:rPr lang="en" dirty="0"/>
              <a:t> about Demeter and the 4 seasons (8 min.)</a:t>
            </a:r>
          </a:p>
          <a:p>
            <a:endParaRPr dirty="0"/>
          </a:p>
          <a:p>
            <a:endParaRPr dirty="0"/>
          </a:p>
        </p:txBody>
      </p:sp>
      <p:pic>
        <p:nvPicPr>
          <p:cNvPr id="1026" name="Picture 2" descr="File:Narcissus flowers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695" y="593367"/>
            <a:ext cx="4610705" cy="3458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5282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221</Words>
  <Application>Microsoft Office PowerPoint</Application>
  <PresentationFormat>Widescreen</PresentationFormat>
  <Paragraphs>34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simple-light-2</vt:lpstr>
      <vt:lpstr>Mythology</vt:lpstr>
      <vt:lpstr>Week 2</vt:lpstr>
      <vt:lpstr>Creation Stories</vt:lpstr>
      <vt:lpstr>Creation Stories</vt:lpstr>
      <vt:lpstr>Creation Stories</vt:lpstr>
      <vt:lpstr>Nature Stories</vt:lpstr>
    </vt:vector>
  </TitlesOfParts>
  <Company>MSD321.com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Mythology</dc:title>
  <dc:creator>Neva Ward</dc:creator>
  <cp:lastModifiedBy>Neva Ward</cp:lastModifiedBy>
  <cp:revision>5</cp:revision>
  <dcterms:created xsi:type="dcterms:W3CDTF">2017-03-14T14:50:10Z</dcterms:created>
  <dcterms:modified xsi:type="dcterms:W3CDTF">2017-03-16T21:52:11Z</dcterms:modified>
</cp:coreProperties>
</file>