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518F22-17B5-4B8F-B058-66D2E5CE9519}">
  <a:tblStyle styleId="{DF518F22-17B5-4B8F-B058-66D2E5CE9519}"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gn="ctr">
              <a:lnSpc>
                <a:spcPct val="115000"/>
              </a:lnSpc>
              <a:spcBef>
                <a:spcPts val="0"/>
              </a:spcBef>
              <a:buClr>
                <a:schemeClr val="dk1"/>
              </a:buClr>
              <a:buSzPct val="100000"/>
              <a:buFont typeface="Arial"/>
              <a:buNone/>
            </a:pPr>
            <a:r>
              <a:rPr lang="en">
                <a:solidFill>
                  <a:schemeClr val="dk1"/>
                </a:solidFill>
              </a:rPr>
              <a:t>Gallagher, Kelly. </a:t>
            </a:r>
            <a:r>
              <a:rPr lang="en" i="1">
                <a:solidFill>
                  <a:schemeClr val="dk1"/>
                </a:solidFill>
              </a:rPr>
              <a:t>Write Like This: Teaching Real-world Writing Through Modeling and Mentor Texts.</a:t>
            </a:r>
            <a:r>
              <a:rPr lang="en">
                <a:solidFill>
                  <a:schemeClr val="dk1"/>
                </a:solidFill>
              </a:rPr>
              <a:t> Stenhouse Publishers, Maine. 2011.</a:t>
            </a:r>
          </a:p>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gn="ctr">
              <a:lnSpc>
                <a:spcPct val="115000"/>
              </a:lnSpc>
              <a:spcBef>
                <a:spcPts val="0"/>
              </a:spcBef>
              <a:buClr>
                <a:schemeClr val="dk1"/>
              </a:buClr>
              <a:buSzPct val="100000"/>
              <a:buFont typeface="Arial"/>
              <a:buNone/>
            </a:pPr>
            <a:r>
              <a:rPr lang="en">
                <a:solidFill>
                  <a:schemeClr val="dk1"/>
                </a:solidFill>
              </a:rPr>
              <a:t>Gallagher, Kelly. </a:t>
            </a:r>
            <a:r>
              <a:rPr lang="en" i="1">
                <a:solidFill>
                  <a:schemeClr val="dk1"/>
                </a:solidFill>
              </a:rPr>
              <a:t>Write Like This: Teaching Real-world Writing Through Modeling and Mentor Texts.</a:t>
            </a:r>
            <a:r>
              <a:rPr lang="en">
                <a:solidFill>
                  <a:schemeClr val="dk1"/>
                </a:solidFill>
              </a:rPr>
              <a:t> Stenhouse Publishers, Maine. 2011.</a:t>
            </a:r>
          </a:p>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mhsenglishdepartment.weebly.com/uploads/3/4/0/5/3405281/common_core_rubrics_gr9-10.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mIlUKo4dQc"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Express and Reflect Lesson Plans: A Unique Approach to Narrative Writing</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Ms. Ward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Childhood games</a:t>
            </a:r>
          </a:p>
        </p:txBody>
      </p:sp>
      <p:sp>
        <p:nvSpPr>
          <p:cNvPr id="111" name="Shape 11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Just like “what my childhood tasted like” consider writing about childhood games you played.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 watermark event</a:t>
            </a:r>
          </a:p>
        </p:txBody>
      </p:sp>
      <p:sp>
        <p:nvSpPr>
          <p:cNvPr id="117" name="Shape 11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t>This is a metaphor. We have all experienced events, long past, that continue to leave their marks on us. Here are some examples:</a:t>
            </a:r>
          </a:p>
          <a:p>
            <a:pPr lvl="0" rtl="0">
              <a:lnSpc>
                <a:spcPct val="100000"/>
              </a:lnSpc>
              <a:spcBef>
                <a:spcPts val="0"/>
              </a:spcBef>
              <a:spcAft>
                <a:spcPts val="0"/>
              </a:spcAft>
              <a:buNone/>
            </a:pPr>
            <a:r>
              <a:rPr lang="en"/>
              <a:t>	The birth of a child</a:t>
            </a:r>
          </a:p>
          <a:p>
            <a:pPr lvl="0" rtl="0">
              <a:lnSpc>
                <a:spcPct val="100000"/>
              </a:lnSpc>
              <a:spcBef>
                <a:spcPts val="0"/>
              </a:spcBef>
              <a:spcAft>
                <a:spcPts val="0"/>
              </a:spcAft>
              <a:buNone/>
            </a:pPr>
            <a:r>
              <a:rPr lang="en"/>
              <a:t>	Moving to a new town</a:t>
            </a:r>
          </a:p>
          <a:p>
            <a:pPr lvl="0">
              <a:lnSpc>
                <a:spcPct val="100000"/>
              </a:lnSpc>
              <a:spcBef>
                <a:spcPts val="0"/>
              </a:spcBef>
              <a:spcAft>
                <a:spcPts val="0"/>
              </a:spcAft>
              <a:buNone/>
            </a:pPr>
            <a:r>
              <a:rPr lang="en"/>
              <a:t>	Parents getting divorced</a:t>
            </a:r>
          </a:p>
          <a:p>
            <a:pPr lvl="0" indent="457200" rtl="0">
              <a:lnSpc>
                <a:spcPct val="100000"/>
              </a:lnSpc>
              <a:spcBef>
                <a:spcPts val="0"/>
              </a:spcBef>
              <a:spcAft>
                <a:spcPts val="0"/>
              </a:spcAft>
              <a:buNone/>
            </a:pPr>
            <a:r>
              <a:rPr lang="en"/>
              <a:t>Attending your first baseball game</a:t>
            </a:r>
          </a:p>
          <a:p>
            <a:pPr lvl="0" indent="457200" rtl="0">
              <a:lnSpc>
                <a:spcPct val="100000"/>
              </a:lnSpc>
              <a:spcBef>
                <a:spcPts val="0"/>
              </a:spcBef>
              <a:spcAft>
                <a:spcPts val="0"/>
              </a:spcAft>
              <a:buNone/>
            </a:pPr>
            <a:endParaRPr/>
          </a:p>
          <a:p>
            <a:pPr marL="0" lvl="0" indent="0" rtl="0">
              <a:spcBef>
                <a:spcPts val="0"/>
              </a:spcBef>
              <a:buNone/>
            </a:pPr>
            <a:r>
              <a:rPr lang="en"/>
              <a:t>Example text</a:t>
            </a:r>
          </a:p>
          <a:p>
            <a:pPr marL="0" lvl="0" indent="0">
              <a:spcBef>
                <a:spcPts val="0"/>
              </a:spcBef>
              <a:buNone/>
            </a:pPr>
            <a:r>
              <a:rPr lang="en"/>
              <a:t>Try it 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So what?</a:t>
            </a:r>
          </a:p>
        </p:txBody>
      </p:sp>
      <p:sp>
        <p:nvSpPr>
          <p:cNvPr id="123" name="Shape 12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15000"/>
              </a:lnSpc>
              <a:spcBef>
                <a:spcPts val="0"/>
              </a:spcBef>
              <a:spcAft>
                <a:spcPts val="0"/>
              </a:spcAft>
              <a:buNone/>
            </a:pPr>
            <a:r>
              <a:rPr lang="en"/>
              <a:t>You broke your arm. So what?</a:t>
            </a:r>
          </a:p>
          <a:p>
            <a:pPr lvl="0">
              <a:lnSpc>
                <a:spcPct val="115000"/>
              </a:lnSpc>
              <a:spcBef>
                <a:spcPts val="0"/>
              </a:spcBef>
              <a:spcAft>
                <a:spcPts val="0"/>
              </a:spcAft>
              <a:buNone/>
            </a:pPr>
            <a:r>
              <a:rPr lang="en"/>
              <a:t>Your parents divorced. So what?</a:t>
            </a:r>
          </a:p>
          <a:p>
            <a:pPr lvl="0" rtl="0">
              <a:lnSpc>
                <a:spcPct val="115000"/>
              </a:lnSpc>
              <a:spcBef>
                <a:spcPts val="0"/>
              </a:spcBef>
              <a:spcAft>
                <a:spcPts val="0"/>
              </a:spcAft>
              <a:buNone/>
            </a:pPr>
            <a:r>
              <a:rPr lang="en"/>
              <a:t>You were forced to move. So what?</a:t>
            </a:r>
          </a:p>
          <a:p>
            <a:pPr lvl="0">
              <a:lnSpc>
                <a:spcPct val="115000"/>
              </a:lnSpc>
              <a:spcBef>
                <a:spcPts val="0"/>
              </a:spcBef>
              <a:spcAft>
                <a:spcPts val="0"/>
              </a:spcAft>
              <a:buNone/>
            </a:pPr>
            <a:endParaRPr/>
          </a:p>
          <a:p>
            <a:pPr lvl="0">
              <a:spcBef>
                <a:spcPts val="0"/>
              </a:spcBef>
              <a:buNone/>
            </a:pPr>
            <a:r>
              <a:rPr lang="en"/>
              <a:t>What did I learn from the experience? How did this experience change me? How do I behave/think differently now as a result of that experience?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Final narrative paper</a:t>
            </a:r>
          </a:p>
        </p:txBody>
      </p:sp>
      <p:sp>
        <p:nvSpPr>
          <p:cNvPr id="129" name="Shape 129"/>
          <p:cNvSpPr txBox="1">
            <a:spLocks noGrp="1"/>
          </p:cNvSpPr>
          <p:nvPr>
            <p:ph type="body" idx="1"/>
          </p:nvPr>
        </p:nvSpPr>
        <p:spPr>
          <a:xfrm>
            <a:off x="311700" y="1152475"/>
            <a:ext cx="8520600" cy="3416400"/>
          </a:xfrm>
          <a:prstGeom prst="rect">
            <a:avLst/>
          </a:prstGeom>
          <a:ln>
            <a:noFill/>
          </a:ln>
        </p:spPr>
        <p:txBody>
          <a:bodyPr lIns="91425" tIns="91425" rIns="91425" bIns="91425" anchor="t" anchorCtr="0">
            <a:noAutofit/>
          </a:bodyPr>
          <a:lstStyle/>
          <a:p>
            <a:pPr lvl="0">
              <a:spcBef>
                <a:spcPts val="0"/>
              </a:spcBef>
              <a:buNone/>
            </a:pPr>
            <a:r>
              <a:rPr lang="en"/>
              <a:t>Choose one of these ideas.</a:t>
            </a:r>
          </a:p>
          <a:p>
            <a:pPr lvl="0">
              <a:spcBef>
                <a:spcPts val="0"/>
              </a:spcBef>
              <a:buNone/>
            </a:pPr>
            <a:r>
              <a:rPr lang="en"/>
              <a:t>Type your narrative long enough to be good -- notice the quantity and quality of the sample texts from class. Use MLA formatting. </a:t>
            </a:r>
            <a:r>
              <a:rPr lang="en">
                <a:highlight>
                  <a:srgbClr val="FFFF00"/>
                </a:highlight>
              </a:rPr>
              <a:t>Highlight </a:t>
            </a:r>
            <a:r>
              <a:rPr lang="en"/>
              <a:t>the reflective parts of your paper (this is where you explore the significance of the account you expressed).</a:t>
            </a:r>
          </a:p>
          <a:p>
            <a:pPr lvl="0">
              <a:spcBef>
                <a:spcPts val="0"/>
              </a:spcBef>
              <a:buNone/>
            </a:pPr>
            <a:r>
              <a:rPr lang="en"/>
              <a:t>Due April 21</a:t>
            </a:r>
          </a:p>
          <a:p>
            <a:pPr lvl="0">
              <a:spcBef>
                <a:spcPts val="0"/>
              </a:spcBef>
              <a:buNone/>
            </a:pPr>
            <a:r>
              <a:rPr lang="en" u="sng">
                <a:solidFill>
                  <a:schemeClr val="hlink"/>
                </a:solidFill>
                <a:hlinkClick r:id="rId3"/>
              </a:rPr>
              <a:t>CCSS narrative rubric (p. 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Objectives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Students will be able to express and reflect on a personal experience in a narrative paper (W. 9-10.3).</a:t>
            </a:r>
          </a:p>
          <a:p>
            <a:pPr lvl="0">
              <a:spcBef>
                <a:spcPts val="0"/>
              </a:spcBef>
              <a:buNone/>
            </a:pPr>
            <a:r>
              <a:rPr lang="en"/>
              <a:t>Students will be able to use new approaches to plan, write and revise their paper (W 9-10.5).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6 word memoir</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Examples</a:t>
            </a:r>
          </a:p>
          <a:p>
            <a:pPr lvl="0">
              <a:lnSpc>
                <a:spcPct val="100000"/>
              </a:lnSpc>
              <a:spcBef>
                <a:spcPts val="0"/>
              </a:spcBef>
              <a:spcAft>
                <a:spcPts val="0"/>
              </a:spcAft>
              <a:buNone/>
            </a:pPr>
            <a:r>
              <a:rPr lang="en"/>
              <a:t>	All things considered, I’m doing well.</a:t>
            </a:r>
          </a:p>
          <a:p>
            <a:pPr lvl="0">
              <a:lnSpc>
                <a:spcPct val="100000"/>
              </a:lnSpc>
              <a:spcBef>
                <a:spcPts val="0"/>
              </a:spcBef>
              <a:spcAft>
                <a:spcPts val="0"/>
              </a:spcAft>
              <a:buNone/>
            </a:pPr>
            <a:r>
              <a:rPr lang="en"/>
              <a:t>	The past is forgiven, not forgotten.</a:t>
            </a:r>
          </a:p>
          <a:p>
            <a:pPr lvl="0" rtl="0">
              <a:lnSpc>
                <a:spcPct val="100000"/>
              </a:lnSpc>
              <a:spcBef>
                <a:spcPts val="0"/>
              </a:spcBef>
              <a:spcAft>
                <a:spcPts val="0"/>
              </a:spcAft>
              <a:buNone/>
            </a:pPr>
            <a:r>
              <a:rPr lang="en"/>
              <a:t>	Escaped my mother. Trapped by girlfriend.</a:t>
            </a:r>
          </a:p>
          <a:p>
            <a:pPr lvl="0">
              <a:lnSpc>
                <a:spcPct val="100000"/>
              </a:lnSpc>
              <a:spcBef>
                <a:spcPts val="0"/>
              </a:spcBef>
              <a:spcAft>
                <a:spcPts val="0"/>
              </a:spcAft>
              <a:buNone/>
            </a:pPr>
            <a:endParaRPr/>
          </a:p>
          <a:p>
            <a:pPr lvl="0">
              <a:spcBef>
                <a:spcPts val="0"/>
              </a:spcBef>
              <a:buNone/>
            </a:pPr>
            <a:r>
              <a:rPr lang="en"/>
              <a:t>Try it out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Tweet</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Examples</a:t>
            </a:r>
          </a:p>
          <a:p>
            <a:pPr lvl="0">
              <a:spcBef>
                <a:spcPts val="0"/>
              </a:spcBef>
              <a:buNone/>
            </a:pPr>
            <a:r>
              <a:rPr lang="en"/>
              <a:t>	What will I be when I grow up? Thought I wanted to be a firefighter;  ended up a teacher. Sometimes when one door closes, another opens. Funny how things work out.</a:t>
            </a:r>
          </a:p>
          <a:p>
            <a:pPr lvl="0">
              <a:spcBef>
                <a:spcPts val="0"/>
              </a:spcBef>
              <a:buNone/>
            </a:pPr>
            <a:r>
              <a:rPr lang="en"/>
              <a:t>	Decided to go with my dad. Mom got mad. Brother left. What now.</a:t>
            </a:r>
          </a:p>
          <a:p>
            <a:pPr lvl="0">
              <a:spcBef>
                <a:spcPts val="0"/>
              </a:spcBef>
              <a:buNone/>
            </a:pPr>
            <a:r>
              <a:rPr lang="en"/>
              <a:t>Try it 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Encyclopedia of an ordinary life</a:t>
            </a: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Examples </a:t>
            </a:r>
          </a:p>
          <a:p>
            <a:pPr lvl="0">
              <a:spcBef>
                <a:spcPts val="0"/>
              </a:spcBef>
              <a:buNone/>
            </a:pPr>
            <a:r>
              <a:rPr lang="en"/>
              <a:t>	</a:t>
            </a:r>
            <a:r>
              <a:rPr lang="en" b="1"/>
              <a:t>Anxious, Things that make me </a:t>
            </a:r>
            <a:r>
              <a:rPr lang="en"/>
              <a:t>Vending Machines. I have to double-, triple-check. Okay, it’s A5 for the Bugles, right? Is that right? A5? I don’t want to read the codes wrong and end up with the Flaming Hot Cheetos. But then, what a relief when the Bugles come tumbling down. Yes! I knew it was A5!</a:t>
            </a:r>
          </a:p>
          <a:p>
            <a:pPr lvl="0" indent="457200" rtl="0">
              <a:spcBef>
                <a:spcPts val="0"/>
              </a:spcBef>
              <a:buNone/>
            </a:pPr>
            <a:r>
              <a:rPr lang="en" b="1"/>
              <a:t>Birthmark</a:t>
            </a:r>
            <a:r>
              <a:rPr lang="en"/>
              <a:t> I have a birthmark, on my left arm. As a child I thought it looked like a bear, or Africa, depending on the angle. I would often draw an eye and a mouth on it; sometimes I would allow a friend to do so. To look at my birthmark was to remind myself that I am me.</a:t>
            </a:r>
          </a:p>
          <a:p>
            <a:pPr lvl="0" indent="457200">
              <a:spcBef>
                <a:spcPts val="0"/>
              </a:spcBef>
              <a:buNone/>
            </a:pPr>
            <a:r>
              <a:rPr lang="en"/>
              <a:t>Try it out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Favorite mistakes</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“My Favorite Mistake”</a:t>
            </a:r>
            <a:r>
              <a:rPr lang="en"/>
              <a:t> by Sheryl Crow</a:t>
            </a:r>
          </a:p>
          <a:p>
            <a:pPr lvl="0">
              <a:spcBef>
                <a:spcPts val="0"/>
              </a:spcBef>
              <a:buNone/>
            </a:pPr>
            <a:r>
              <a:rPr lang="en"/>
              <a:t>Example essay</a:t>
            </a:r>
          </a:p>
          <a:p>
            <a:pPr lvl="0">
              <a:spcBef>
                <a:spcPts val="0"/>
              </a:spcBef>
              <a:buNone/>
            </a:pPr>
            <a:r>
              <a:rPr lang="en"/>
              <a:t>Try it out</a:t>
            </a:r>
          </a:p>
        </p:txBody>
      </p:sp>
      <p:graphicFrame>
        <p:nvGraphicFramePr>
          <p:cNvPr id="86" name="Shape 86"/>
          <p:cNvGraphicFramePr/>
          <p:nvPr/>
        </p:nvGraphicFramePr>
        <p:xfrm>
          <a:off x="1905000" y="2401700"/>
          <a:ext cx="3000000" cy="3000000"/>
        </p:xfrm>
        <a:graphic>
          <a:graphicData uri="http://schemas.openxmlformats.org/drawingml/2006/table">
            <a:tbl>
              <a:tblPr>
                <a:noFill/>
                <a:tableStyleId>{DF518F22-17B5-4B8F-B058-66D2E5CE9519}</a:tableStyleId>
              </a:tblPr>
              <a:tblGrid>
                <a:gridCol w="3231875">
                  <a:extLst>
                    <a:ext uri="{9D8B030D-6E8A-4147-A177-3AD203B41FA5}">
                      <a16:colId xmlns:a16="http://schemas.microsoft.com/office/drawing/2014/main" val="20000"/>
                    </a:ext>
                  </a:extLst>
                </a:gridCol>
                <a:gridCol w="3231875">
                  <a:extLst>
                    <a:ext uri="{9D8B030D-6E8A-4147-A177-3AD203B41FA5}">
                      <a16:colId xmlns:a16="http://schemas.microsoft.com/office/drawing/2014/main" val="20001"/>
                    </a:ext>
                  </a:extLst>
                </a:gridCol>
              </a:tblGrid>
              <a:tr h="381000">
                <a:tc gridSpan="2">
                  <a:txBody>
                    <a:bodyPr/>
                    <a:lstStyle/>
                    <a:p>
                      <a:pPr lvl="0" rtl="0">
                        <a:spcBef>
                          <a:spcPts val="0"/>
                        </a:spcBef>
                        <a:buNone/>
                      </a:pPr>
                      <a:r>
                        <a:rPr lang="en"/>
                        <a:t>What was my favorite mistake?</a:t>
                      </a: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lvl="0" algn="ctr" rtl="0">
                        <a:spcBef>
                          <a:spcPts val="0"/>
                        </a:spcBef>
                        <a:buNone/>
                      </a:pPr>
                      <a:r>
                        <a:rPr lang="en" b="1"/>
                        <a:t>Expression</a:t>
                      </a:r>
                    </a:p>
                    <a:p>
                      <a:pPr lvl="0">
                        <a:spcBef>
                          <a:spcPts val="0"/>
                        </a:spcBef>
                        <a:buNone/>
                      </a:pPr>
                      <a:r>
                        <a:rPr lang="en"/>
                        <a:t>What details do you call around the mistake (before/during/after)?</a:t>
                      </a:r>
                    </a:p>
                  </a:txBody>
                  <a:tcPr marL="91425" marR="91425" marT="91425" marB="91425"/>
                </a:tc>
                <a:tc>
                  <a:txBody>
                    <a:bodyPr/>
                    <a:lstStyle/>
                    <a:p>
                      <a:pPr lvl="0" algn="ctr" rtl="0">
                        <a:spcBef>
                          <a:spcPts val="0"/>
                        </a:spcBef>
                        <a:buNone/>
                      </a:pPr>
                      <a:r>
                        <a:rPr lang="en" b="1"/>
                        <a:t>Reflect</a:t>
                      </a:r>
                    </a:p>
                    <a:p>
                      <a:pPr lvl="0">
                        <a:spcBef>
                          <a:spcPts val="0"/>
                        </a:spcBef>
                        <a:buNone/>
                      </a:pPr>
                      <a:r>
                        <a:rPr lang="en"/>
                        <a:t>Looking back at the event, have I learned from the experience? What do I take from the mistake?</a:t>
                      </a:r>
                    </a:p>
                  </a:txBody>
                  <a:tcPr marL="91425" marR="91425" marT="91425" marB="91425"/>
                </a:tc>
                <a:extLst>
                  <a:ext uri="{0D108BD9-81ED-4DB2-BD59-A6C34878D82A}">
                    <a16:rowId xmlns:a16="http://schemas.microsoft.com/office/drawing/2014/main" val="10001"/>
                  </a:ext>
                </a:extLst>
              </a:tr>
              <a:tr h="381000">
                <a:tc>
                  <a:txBody>
                    <a:bodyPr/>
                    <a:lstStyle/>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txBody>
                  <a:tcPr marL="91425" marR="91425" marT="91425" marB="91425"/>
                </a:tc>
                <a:tc>
                  <a:txBody>
                    <a:bodyPr/>
                    <a:lstStyle/>
                    <a:p>
                      <a:pPr lvl="0" rtl="0">
                        <a:spcBef>
                          <a:spcPts val="0"/>
                        </a:spcBef>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 treasured object</a:t>
            </a:r>
          </a:p>
        </p:txBody>
      </p:sp>
      <p:sp>
        <p:nvSpPr>
          <p:cNvPr id="92" name="Shape 9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Brainstorming web</a:t>
            </a:r>
          </a:p>
          <a:p>
            <a:pPr lvl="0">
              <a:spcBef>
                <a:spcPts val="0"/>
              </a:spcBef>
              <a:buNone/>
            </a:pPr>
            <a:r>
              <a:rPr lang="en"/>
              <a:t>Model write</a:t>
            </a:r>
          </a:p>
          <a:p>
            <a:pPr lvl="0">
              <a:spcBef>
                <a:spcPts val="0"/>
              </a:spcBef>
              <a:buNone/>
            </a:pPr>
            <a:r>
              <a:rPr lang="en"/>
              <a:t>Try it out</a:t>
            </a:r>
          </a:p>
          <a:p>
            <a:pPr lvl="0">
              <a:spcBef>
                <a:spcPts val="0"/>
              </a:spcBef>
              <a:buNone/>
            </a:pPr>
            <a:endParaRPr/>
          </a:p>
        </p:txBody>
      </p:sp>
      <p:graphicFrame>
        <p:nvGraphicFramePr>
          <p:cNvPr id="93" name="Shape 93"/>
          <p:cNvGraphicFramePr/>
          <p:nvPr/>
        </p:nvGraphicFramePr>
        <p:xfrm>
          <a:off x="1824025" y="2468550"/>
          <a:ext cx="3000000" cy="3000000"/>
        </p:xfrm>
        <a:graphic>
          <a:graphicData uri="http://schemas.openxmlformats.org/drawingml/2006/table">
            <a:tbl>
              <a:tblPr>
                <a:noFill/>
                <a:tableStyleId>{DF518F22-17B5-4B8F-B058-66D2E5CE9519}</a:tableStyleId>
              </a:tblPr>
              <a:tblGrid>
                <a:gridCol w="3271975">
                  <a:extLst>
                    <a:ext uri="{9D8B030D-6E8A-4147-A177-3AD203B41FA5}">
                      <a16:colId xmlns:a16="http://schemas.microsoft.com/office/drawing/2014/main" val="20000"/>
                    </a:ext>
                  </a:extLst>
                </a:gridCol>
                <a:gridCol w="3271975">
                  <a:extLst>
                    <a:ext uri="{9D8B030D-6E8A-4147-A177-3AD203B41FA5}">
                      <a16:colId xmlns:a16="http://schemas.microsoft.com/office/drawing/2014/main" val="20001"/>
                    </a:ext>
                  </a:extLst>
                </a:gridCol>
              </a:tblGrid>
              <a:tr h="381000">
                <a:tc>
                  <a:txBody>
                    <a:bodyPr/>
                    <a:lstStyle/>
                    <a:p>
                      <a:pPr lvl="0">
                        <a:spcBef>
                          <a:spcPts val="0"/>
                        </a:spcBef>
                        <a:buNone/>
                      </a:pPr>
                      <a:r>
                        <a:rPr lang="en"/>
                        <a:t>Express: recall details, memories and dialogue.</a:t>
                      </a:r>
                    </a:p>
                  </a:txBody>
                  <a:tcPr marL="91425" marR="91425" marT="91425" marB="91425"/>
                </a:tc>
                <a:tc>
                  <a:txBody>
                    <a:bodyPr/>
                    <a:lstStyle/>
                    <a:p>
                      <a:pPr lvl="0">
                        <a:spcBef>
                          <a:spcPts val="0"/>
                        </a:spcBef>
                        <a:buNone/>
                      </a:pPr>
                      <a:r>
                        <a:rPr lang="en"/>
                        <a:t>Reflect: Why that spot holds a special place in your memory.</a:t>
                      </a:r>
                    </a:p>
                  </a:txBody>
                  <a:tcPr marL="91425" marR="91425" marT="91425" marB="91425"/>
                </a:tc>
                <a:extLst>
                  <a:ext uri="{0D108BD9-81ED-4DB2-BD59-A6C34878D82A}">
                    <a16:rowId xmlns:a16="http://schemas.microsoft.com/office/drawing/2014/main" val="10000"/>
                  </a:ext>
                </a:extLst>
              </a:tr>
              <a:tr h="396200">
                <a:tc>
                  <a:txBody>
                    <a:bodyPr/>
                    <a:lstStyle/>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Sentence starter</a:t>
            </a:r>
          </a:p>
        </p:txBody>
      </p:sp>
      <p:sp>
        <p:nvSpPr>
          <p:cNvPr id="99" name="Shape 9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Examples</a:t>
            </a:r>
          </a:p>
          <a:p>
            <a:pPr lvl="0">
              <a:lnSpc>
                <a:spcPct val="100000"/>
              </a:lnSpc>
              <a:spcBef>
                <a:spcPts val="0"/>
              </a:spcBef>
              <a:spcAft>
                <a:spcPts val="0"/>
              </a:spcAft>
              <a:buNone/>
            </a:pPr>
            <a:r>
              <a:rPr lang="en"/>
              <a:t>	I appreciate </a:t>
            </a:r>
            <a:r>
              <a:rPr lang="en" u="sng"/>
              <a:t>writers</a:t>
            </a:r>
            <a:r>
              <a:rPr lang="en"/>
              <a:t> because </a:t>
            </a:r>
            <a:r>
              <a:rPr lang="en" u="sng"/>
              <a:t>it is risky to share your thinking</a:t>
            </a:r>
            <a:r>
              <a:rPr lang="en"/>
              <a:t>.</a:t>
            </a:r>
          </a:p>
          <a:p>
            <a:pPr lvl="0">
              <a:lnSpc>
                <a:spcPct val="100000"/>
              </a:lnSpc>
              <a:spcBef>
                <a:spcPts val="0"/>
              </a:spcBef>
              <a:spcAft>
                <a:spcPts val="0"/>
              </a:spcAft>
              <a:buNone/>
            </a:pPr>
            <a:r>
              <a:rPr lang="en"/>
              <a:t>	I appreciate </a:t>
            </a:r>
            <a:r>
              <a:rPr lang="en" u="sng"/>
              <a:t>quiet</a:t>
            </a:r>
            <a:r>
              <a:rPr lang="en"/>
              <a:t> because </a:t>
            </a:r>
            <a:r>
              <a:rPr lang="en" u="sng"/>
              <a:t>I rarely experience it.</a:t>
            </a:r>
          </a:p>
          <a:p>
            <a:pPr lvl="0" rtl="0">
              <a:lnSpc>
                <a:spcPct val="100000"/>
              </a:lnSpc>
              <a:spcBef>
                <a:spcPts val="0"/>
              </a:spcBef>
              <a:spcAft>
                <a:spcPts val="0"/>
              </a:spcAft>
              <a:buNone/>
            </a:pPr>
            <a:r>
              <a:rPr lang="en"/>
              <a:t>	I appreciate </a:t>
            </a:r>
            <a:r>
              <a:rPr lang="en" u="sng"/>
              <a:t>skype</a:t>
            </a:r>
            <a:r>
              <a:rPr lang="en"/>
              <a:t> because </a:t>
            </a:r>
            <a:r>
              <a:rPr lang="en" u="sng"/>
              <a:t>it helps me to talk to people in other countries.</a:t>
            </a:r>
          </a:p>
          <a:p>
            <a:pPr lvl="0">
              <a:lnSpc>
                <a:spcPct val="100000"/>
              </a:lnSpc>
              <a:spcBef>
                <a:spcPts val="0"/>
              </a:spcBef>
              <a:spcAft>
                <a:spcPts val="0"/>
              </a:spcAft>
              <a:buNone/>
            </a:pPr>
            <a:endParaRPr u="sng"/>
          </a:p>
          <a:p>
            <a:pPr lvl="0">
              <a:spcBef>
                <a:spcPts val="0"/>
              </a:spcBef>
              <a:buNone/>
            </a:pPr>
            <a:r>
              <a:rPr lang="en"/>
              <a:t>Try it out: Pick one of your favorite sentence starters you came up with and begin writing. Share a specific anecdote and reflect on why you still hold an appreciation for this person, place or thing.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my childhood tasted like</a:t>
            </a:r>
          </a:p>
        </p:txBody>
      </p:sp>
      <p:sp>
        <p:nvSpPr>
          <p:cNvPr id="105" name="Shape 10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Consider the foods of your childhood and list them</a:t>
            </a:r>
          </a:p>
          <a:p>
            <a:pPr lvl="0">
              <a:spcBef>
                <a:spcPts val="0"/>
              </a:spcBef>
              <a:buNone/>
            </a:pPr>
            <a:r>
              <a:rPr lang="en"/>
              <a:t>Pick your hotspot, preferably one that has a story connected to it. For example, you may love grandma’s pumpkin pie, but probably because it reminds you of your grandmother. Maybe you love pizza, but more than that, it’s what you always order when you invite your friends over to watch a football game on TV. Maybe Italian food reminds you of your first date.</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On-screen Show (16:9)</PresentationFormat>
  <Paragraphs>76</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simple-light-2</vt:lpstr>
      <vt:lpstr>Express and Reflect Lesson Plans: A Unique Approach to Narrative Writing</vt:lpstr>
      <vt:lpstr>Objectives</vt:lpstr>
      <vt:lpstr>6 word memoir</vt:lpstr>
      <vt:lpstr>Tweet</vt:lpstr>
      <vt:lpstr>Encyclopedia of an ordinary life</vt:lpstr>
      <vt:lpstr>Favorite mistakes</vt:lpstr>
      <vt:lpstr>A treasured object</vt:lpstr>
      <vt:lpstr>Sentence starter</vt:lpstr>
      <vt:lpstr>What my childhood tasted like</vt:lpstr>
      <vt:lpstr>Childhood games</vt:lpstr>
      <vt:lpstr>A watermark event</vt:lpstr>
      <vt:lpstr>So what?</vt:lpstr>
      <vt:lpstr>Final narrative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 and Reflect Lesson Plans: A Unique Approach to Narrative Writing</dc:title>
  <dc:creator>Neva Ward</dc:creator>
  <cp:lastModifiedBy>Neva Ward</cp:lastModifiedBy>
  <cp:revision>1</cp:revision>
  <dcterms:modified xsi:type="dcterms:W3CDTF">2017-04-07T00:23:46Z</dcterms:modified>
</cp:coreProperties>
</file>