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7 min. video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Video is about 7 min.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Oldest story = epic of gilgamesh (written in cuneiform found in modern-day iraq) 2000 B.C.</a:t>
            </a:r>
          </a:p>
          <a:p>
            <a:pPr lvl="0">
              <a:spcBef>
                <a:spcPts val="0"/>
              </a:spcBef>
              <a:buNone/>
            </a:pPr>
            <a:r>
              <a:rPr lang="en"/>
              <a:t>Guttenberg printing press - 1440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s://www.youtube.com/watch?v=GqnQkslsG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Sr6mP-zxU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a:t>Greek Tragedy </a:t>
            </a: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a:t>Lesson plans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descr="Supergirl: First Look - Title Edit | Supergirl: First Look v… | Flickr"/>
          <p:cNvPicPr preferRelativeResize="0"/>
          <p:nvPr/>
        </p:nvPicPr>
        <p:blipFill>
          <a:blip r:embed="rId3">
            <a:alphaModFix/>
          </a:blip>
          <a:stretch>
            <a:fillRect/>
          </a:stretch>
        </p:blipFill>
        <p:spPr>
          <a:xfrm>
            <a:off x="3251225" y="1192475"/>
            <a:ext cx="3469353" cy="1809225"/>
          </a:xfrm>
          <a:prstGeom prst="rect">
            <a:avLst/>
          </a:prstGeom>
          <a:noFill/>
          <a:ln>
            <a:noFill/>
          </a:ln>
        </p:spPr>
      </p:pic>
      <p:pic>
        <p:nvPicPr>
          <p:cNvPr id="61" name="Shape 61" descr="Free photo: Spiderman, Hero, Comic - Free Image on Pixabay - 1043735"/>
          <p:cNvPicPr preferRelativeResize="0"/>
          <p:nvPr/>
        </p:nvPicPr>
        <p:blipFill>
          <a:blip r:embed="rId4">
            <a:alphaModFix/>
          </a:blip>
          <a:stretch>
            <a:fillRect/>
          </a:stretch>
        </p:blipFill>
        <p:spPr>
          <a:xfrm>
            <a:off x="1826337" y="3321663"/>
            <a:ext cx="1424890" cy="2141800"/>
          </a:xfrm>
          <a:prstGeom prst="rect">
            <a:avLst/>
          </a:prstGeom>
          <a:noFill/>
          <a:ln>
            <a:noFill/>
          </a:ln>
        </p:spPr>
      </p:pic>
      <p:pic>
        <p:nvPicPr>
          <p:cNvPr id="62" name="Shape 62" descr="The Avengers: 1/6th scale Captain America | marvelousRoland | Flickr"/>
          <p:cNvPicPr preferRelativeResize="0"/>
          <p:nvPr/>
        </p:nvPicPr>
        <p:blipFill>
          <a:blip r:embed="rId5">
            <a:alphaModFix/>
          </a:blip>
          <a:stretch>
            <a:fillRect/>
          </a:stretch>
        </p:blipFill>
        <p:spPr>
          <a:xfrm>
            <a:off x="6679976" y="1152475"/>
            <a:ext cx="2464024" cy="2950174"/>
          </a:xfrm>
          <a:prstGeom prst="rect">
            <a:avLst/>
          </a:prstGeom>
          <a:noFill/>
          <a:ln>
            <a:noFill/>
          </a:ln>
        </p:spPr>
      </p:pic>
      <p:sp>
        <p:nvSpPr>
          <p:cNvPr id="63" name="Shape 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What do all of these shows have in common?</a:t>
            </a:r>
          </a:p>
        </p:txBody>
      </p:sp>
      <p:sp>
        <p:nvSpPr>
          <p:cNvPr id="64" name="Shape 64"/>
          <p:cNvSpPr txBox="1">
            <a:spLocks noGrp="1"/>
          </p:cNvSpPr>
          <p:nvPr>
            <p:ph type="body" idx="1"/>
          </p:nvPr>
        </p:nvSpPr>
        <p:spPr>
          <a:xfrm>
            <a:off x="311700" y="1736450"/>
            <a:ext cx="8520600" cy="2832300"/>
          </a:xfrm>
          <a:prstGeom prst="rect">
            <a:avLst/>
          </a:prstGeom>
        </p:spPr>
        <p:txBody>
          <a:bodyPr wrap="square" lIns="91425" tIns="91425" rIns="91425" bIns="91425" anchor="t" anchorCtr="0">
            <a:noAutofit/>
          </a:bodyPr>
          <a:lstStyle/>
          <a:p>
            <a:pPr lvl="0">
              <a:spcBef>
                <a:spcPts val="0"/>
              </a:spcBef>
              <a:buNone/>
            </a:pPr>
            <a:endParaRPr/>
          </a:p>
        </p:txBody>
      </p:sp>
      <p:pic>
        <p:nvPicPr>
          <p:cNvPr id="65" name="Shape 65" descr="The Flash | Opening Logo | FanAboutTown | Flickr"/>
          <p:cNvPicPr preferRelativeResize="0"/>
          <p:nvPr/>
        </p:nvPicPr>
        <p:blipFill>
          <a:blip r:embed="rId6">
            <a:alphaModFix/>
          </a:blip>
          <a:stretch>
            <a:fillRect/>
          </a:stretch>
        </p:blipFill>
        <p:spPr>
          <a:xfrm>
            <a:off x="4767525" y="3001700"/>
            <a:ext cx="4376476" cy="2461775"/>
          </a:xfrm>
          <a:prstGeom prst="rect">
            <a:avLst/>
          </a:prstGeom>
          <a:noFill/>
          <a:ln>
            <a:noFill/>
          </a:ln>
        </p:spPr>
      </p:pic>
      <p:pic>
        <p:nvPicPr>
          <p:cNvPr id="66" name="Shape 66" descr="File:Green Arrow.jpg - Wikimedia Commons"/>
          <p:cNvPicPr preferRelativeResize="0"/>
          <p:nvPr/>
        </p:nvPicPr>
        <p:blipFill>
          <a:blip r:embed="rId7">
            <a:alphaModFix/>
          </a:blip>
          <a:stretch>
            <a:fillRect/>
          </a:stretch>
        </p:blipFill>
        <p:spPr>
          <a:xfrm>
            <a:off x="0" y="1192475"/>
            <a:ext cx="4288198" cy="2196776"/>
          </a:xfrm>
          <a:prstGeom prst="rect">
            <a:avLst/>
          </a:prstGeom>
          <a:noFill/>
          <a:ln>
            <a:noFill/>
          </a:ln>
        </p:spPr>
      </p:pic>
      <p:pic>
        <p:nvPicPr>
          <p:cNvPr id="67" name="Shape 67" descr="megan fox | Wonder woman | machechyp | Flickr"/>
          <p:cNvPicPr preferRelativeResize="0"/>
          <p:nvPr/>
        </p:nvPicPr>
        <p:blipFill>
          <a:blip r:embed="rId8">
            <a:alphaModFix/>
          </a:blip>
          <a:stretch>
            <a:fillRect/>
          </a:stretch>
        </p:blipFill>
        <p:spPr>
          <a:xfrm>
            <a:off x="2852747" y="1740475"/>
            <a:ext cx="2539500" cy="3517325"/>
          </a:xfrm>
          <a:prstGeom prst="rect">
            <a:avLst/>
          </a:prstGeom>
          <a:noFill/>
          <a:ln>
            <a:noFill/>
          </a:ln>
        </p:spPr>
      </p:pic>
      <p:pic>
        <p:nvPicPr>
          <p:cNvPr id="68" name="Shape 68" descr="Hot Toys Iron Man, mark VI | marvelousRoland | Flickr"/>
          <p:cNvPicPr preferRelativeResize="0"/>
          <p:nvPr/>
        </p:nvPicPr>
        <p:blipFill>
          <a:blip r:embed="rId9">
            <a:alphaModFix/>
          </a:blip>
          <a:stretch>
            <a:fillRect/>
          </a:stretch>
        </p:blipFill>
        <p:spPr>
          <a:xfrm>
            <a:off x="-6" y="2816375"/>
            <a:ext cx="2124326" cy="2832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descr="Thor | www.facebook.com/marcelosilksantos 01. Homem-Aranha –… | Flickr"/>
          <p:cNvPicPr preferRelativeResize="0"/>
          <p:nvPr/>
        </p:nvPicPr>
        <p:blipFill>
          <a:blip r:embed="rId3">
            <a:alphaModFix/>
          </a:blip>
          <a:stretch>
            <a:fillRect/>
          </a:stretch>
        </p:blipFill>
        <p:spPr>
          <a:xfrm>
            <a:off x="-3" y="1891625"/>
            <a:ext cx="3516275" cy="3251875"/>
          </a:xfrm>
          <a:prstGeom prst="rect">
            <a:avLst/>
          </a:prstGeom>
          <a:noFill/>
          <a:ln>
            <a:noFill/>
          </a:ln>
        </p:spPr>
      </p:pic>
      <p:sp>
        <p:nvSpPr>
          <p:cNvPr id="74" name="Shape 7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4"/>
              </a:rPr>
              <a:t>What makes a hero?</a:t>
            </a:r>
          </a:p>
        </p:txBody>
      </p:sp>
      <p:sp>
        <p:nvSpPr>
          <p:cNvPr id="75" name="Shape 75"/>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a:spcBef>
                <a:spcPts val="0"/>
              </a:spcBef>
              <a:buNone/>
            </a:pPr>
            <a:r>
              <a:rPr lang="en"/>
              <a:t>Definition</a:t>
            </a:r>
          </a:p>
          <a:p>
            <a:pPr lvl="0">
              <a:spcBef>
                <a:spcPts val="0"/>
              </a:spcBef>
              <a:buNone/>
            </a:pPr>
            <a:r>
              <a:rPr lang="en"/>
              <a:t>Characteristics</a:t>
            </a:r>
          </a:p>
          <a:p>
            <a:pPr lvl="0">
              <a:spcBef>
                <a:spcPts val="0"/>
              </a:spcBef>
              <a:buNone/>
            </a:pPr>
            <a:r>
              <a:rPr lang="en"/>
              <a:t>Examples</a:t>
            </a:r>
          </a:p>
          <a:p>
            <a:pPr lvl="0">
              <a:spcBef>
                <a:spcPts val="0"/>
              </a:spcBef>
              <a:buNone/>
            </a:pPr>
            <a:endParaRPr/>
          </a:p>
        </p:txBody>
      </p:sp>
      <p:sp>
        <p:nvSpPr>
          <p:cNvPr id="76" name="Shape 76"/>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a:spcBef>
                <a:spcPts val="0"/>
              </a:spcBef>
              <a:buNone/>
            </a:pPr>
            <a:r>
              <a:rPr lang="en"/>
              <a:t>Compare and contrast super heroes and modern heroes.</a:t>
            </a:r>
          </a:p>
        </p:txBody>
      </p:sp>
      <p:pic>
        <p:nvPicPr>
          <p:cNvPr id="77" name="Shape 77" descr="Police - Wikipedia"/>
          <p:cNvPicPr preferRelativeResize="0"/>
          <p:nvPr/>
        </p:nvPicPr>
        <p:blipFill>
          <a:blip r:embed="rId5">
            <a:alphaModFix/>
          </a:blip>
          <a:stretch>
            <a:fillRect/>
          </a:stretch>
        </p:blipFill>
        <p:spPr>
          <a:xfrm>
            <a:off x="6331699" y="1507673"/>
            <a:ext cx="2450550" cy="367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Different kinds of heroes</a:t>
            </a:r>
          </a:p>
        </p:txBody>
      </p:sp>
      <p:sp>
        <p:nvSpPr>
          <p:cNvPr id="83" name="Shape 8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Super hero</a:t>
            </a:r>
          </a:p>
          <a:p>
            <a:pPr lvl="0">
              <a:spcBef>
                <a:spcPts val="0"/>
              </a:spcBef>
              <a:buNone/>
            </a:pPr>
            <a:r>
              <a:rPr lang="en"/>
              <a:t>Tragic hero</a:t>
            </a:r>
          </a:p>
          <a:p>
            <a:pPr lvl="0">
              <a:spcBef>
                <a:spcPts val="0"/>
              </a:spcBef>
              <a:buNone/>
            </a:pPr>
            <a:r>
              <a:rPr lang="en"/>
              <a:t>Romantic hero</a:t>
            </a:r>
          </a:p>
          <a:p>
            <a:pPr lvl="0">
              <a:spcBef>
                <a:spcPts val="0"/>
              </a:spcBef>
              <a:buNone/>
            </a:pPr>
            <a:endParaRPr/>
          </a:p>
        </p:txBody>
      </p:sp>
      <p:pic>
        <p:nvPicPr>
          <p:cNvPr id="84" name="Shape 84" descr="batman 7 | spadge6868 | Flickr"/>
          <p:cNvPicPr preferRelativeResize="0"/>
          <p:nvPr/>
        </p:nvPicPr>
        <p:blipFill>
          <a:blip r:embed="rId3">
            <a:alphaModFix/>
          </a:blip>
          <a:stretch>
            <a:fillRect/>
          </a:stretch>
        </p:blipFill>
        <p:spPr>
          <a:xfrm>
            <a:off x="889896" y="2609325"/>
            <a:ext cx="2636124" cy="3056400"/>
          </a:xfrm>
          <a:prstGeom prst="rect">
            <a:avLst/>
          </a:prstGeom>
          <a:noFill/>
          <a:ln>
            <a:noFill/>
          </a:ln>
        </p:spPr>
      </p:pic>
      <p:pic>
        <p:nvPicPr>
          <p:cNvPr id="85" name="Shape 85" descr="File:Sophocles Farnese Pio-Clementino Inv329.jpg - Wikimedia Commons"/>
          <p:cNvPicPr preferRelativeResize="0"/>
          <p:nvPr/>
        </p:nvPicPr>
        <p:blipFill>
          <a:blip r:embed="rId4">
            <a:alphaModFix/>
          </a:blip>
          <a:stretch>
            <a:fillRect/>
          </a:stretch>
        </p:blipFill>
        <p:spPr>
          <a:xfrm>
            <a:off x="3064125" y="1843701"/>
            <a:ext cx="1871050" cy="2806575"/>
          </a:xfrm>
          <a:prstGeom prst="rect">
            <a:avLst/>
          </a:prstGeom>
          <a:noFill/>
          <a:ln>
            <a:noFill/>
          </a:ln>
        </p:spPr>
      </p:pic>
      <p:pic>
        <p:nvPicPr>
          <p:cNvPr id="86" name="Shape 86" descr="Free vector graphic: Animal, Horse, Knight, Mammal - Free Image on ..."/>
          <p:cNvPicPr preferRelativeResize="0"/>
          <p:nvPr/>
        </p:nvPicPr>
        <p:blipFill>
          <a:blip r:embed="rId5">
            <a:alphaModFix/>
          </a:blip>
          <a:stretch>
            <a:fillRect/>
          </a:stretch>
        </p:blipFill>
        <p:spPr>
          <a:xfrm>
            <a:off x="4760463" y="1510975"/>
            <a:ext cx="540067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What is Greek Tragedy?</a:t>
            </a:r>
          </a:p>
        </p:txBody>
      </p:sp>
      <p:sp>
        <p:nvSpPr>
          <p:cNvPr id="92" name="Shape 92"/>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a:spcBef>
                <a:spcPts val="0"/>
              </a:spcBef>
              <a:buNone/>
            </a:pPr>
            <a:r>
              <a:rPr lang="en"/>
              <a:t>Definition</a:t>
            </a:r>
          </a:p>
          <a:p>
            <a:pPr lvl="0">
              <a:spcBef>
                <a:spcPts val="0"/>
              </a:spcBef>
              <a:buNone/>
            </a:pPr>
            <a:r>
              <a:rPr lang="en"/>
              <a:t>Structure</a:t>
            </a:r>
          </a:p>
          <a:p>
            <a:pPr lvl="0">
              <a:spcBef>
                <a:spcPts val="0"/>
              </a:spcBef>
              <a:buNone/>
            </a:pPr>
            <a:r>
              <a:rPr lang="en"/>
              <a:t>Origin</a:t>
            </a:r>
          </a:p>
          <a:p>
            <a:pPr lvl="0">
              <a:spcBef>
                <a:spcPts val="0"/>
              </a:spcBef>
              <a:buNone/>
            </a:pPr>
            <a:r>
              <a:rPr lang="en"/>
              <a:t>Characteristics</a:t>
            </a:r>
          </a:p>
          <a:p>
            <a:pPr lvl="0">
              <a:spcBef>
                <a:spcPts val="0"/>
              </a:spcBef>
              <a:buNone/>
            </a:pPr>
            <a:endParaRPr/>
          </a:p>
        </p:txBody>
      </p:sp>
      <p:sp>
        <p:nvSpPr>
          <p:cNvPr id="93" name="Shape 93"/>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r>
              <a:rPr lang="en" sz="1800"/>
              <a:t>Read pp. 958-959</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Timeline of some tragedies/medieval romance</a:t>
            </a:r>
          </a:p>
        </p:txBody>
      </p:sp>
      <p:sp>
        <p:nvSpPr>
          <p:cNvPr id="99" name="Shape 99"/>
          <p:cNvSpPr/>
          <p:nvPr/>
        </p:nvSpPr>
        <p:spPr>
          <a:xfrm>
            <a:off x="477575" y="2696700"/>
            <a:ext cx="7867800" cy="6342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0" name="Shape 100"/>
          <p:cNvSpPr txBox="1"/>
          <p:nvPr/>
        </p:nvSpPr>
        <p:spPr>
          <a:xfrm>
            <a:off x="0" y="2226975"/>
            <a:ext cx="2293800" cy="446100"/>
          </a:xfrm>
          <a:prstGeom prst="rect">
            <a:avLst/>
          </a:prstGeom>
          <a:noFill/>
          <a:ln>
            <a:noFill/>
          </a:ln>
        </p:spPr>
        <p:txBody>
          <a:bodyPr wrap="square" lIns="91425" tIns="91425" rIns="91425" bIns="91425" anchor="t" anchorCtr="0">
            <a:noAutofit/>
          </a:bodyPr>
          <a:lstStyle/>
          <a:p>
            <a:pPr lvl="0">
              <a:spcBef>
                <a:spcPts val="0"/>
              </a:spcBef>
              <a:buNone/>
            </a:pPr>
            <a:r>
              <a:rPr lang="en"/>
              <a:t>Sophocles 496-406 B.C.</a:t>
            </a:r>
          </a:p>
        </p:txBody>
      </p:sp>
      <p:sp>
        <p:nvSpPr>
          <p:cNvPr id="101" name="Shape 101"/>
          <p:cNvSpPr txBox="1"/>
          <p:nvPr/>
        </p:nvSpPr>
        <p:spPr>
          <a:xfrm>
            <a:off x="5010425" y="3231125"/>
            <a:ext cx="2982600" cy="446100"/>
          </a:xfrm>
          <a:prstGeom prst="rect">
            <a:avLst/>
          </a:prstGeom>
          <a:noFill/>
          <a:ln>
            <a:noFill/>
          </a:ln>
        </p:spPr>
        <p:txBody>
          <a:bodyPr wrap="square" lIns="91425" tIns="91425" rIns="91425" bIns="91425" anchor="t" anchorCtr="0">
            <a:noAutofit/>
          </a:bodyPr>
          <a:lstStyle/>
          <a:p>
            <a:pPr lvl="0">
              <a:spcBef>
                <a:spcPts val="0"/>
              </a:spcBef>
              <a:buNone/>
            </a:pPr>
            <a:r>
              <a:rPr lang="en"/>
              <a:t>Sir Thomas Malory 1405-1471 A.D.</a:t>
            </a:r>
          </a:p>
        </p:txBody>
      </p:sp>
      <p:sp>
        <p:nvSpPr>
          <p:cNvPr id="102" name="Shape 102"/>
          <p:cNvSpPr txBox="1"/>
          <p:nvPr/>
        </p:nvSpPr>
        <p:spPr>
          <a:xfrm>
            <a:off x="1197900" y="3272725"/>
            <a:ext cx="3115800" cy="352200"/>
          </a:xfrm>
          <a:prstGeom prst="rect">
            <a:avLst/>
          </a:prstGeom>
          <a:noFill/>
          <a:ln>
            <a:noFill/>
          </a:ln>
        </p:spPr>
        <p:txBody>
          <a:bodyPr wrap="square" lIns="91425" tIns="91425" rIns="91425" bIns="91425" anchor="t" anchorCtr="0">
            <a:noAutofit/>
          </a:bodyPr>
          <a:lstStyle/>
          <a:p>
            <a:pPr lvl="0">
              <a:spcBef>
                <a:spcPts val="0"/>
              </a:spcBef>
              <a:buNone/>
            </a:pPr>
            <a:r>
              <a:rPr lang="en"/>
              <a:t>Homer 8th century 700 A.D.</a:t>
            </a:r>
          </a:p>
        </p:txBody>
      </p:sp>
      <p:sp>
        <p:nvSpPr>
          <p:cNvPr id="103" name="Shape 103"/>
          <p:cNvSpPr txBox="1"/>
          <p:nvPr/>
        </p:nvSpPr>
        <p:spPr>
          <a:xfrm>
            <a:off x="5848625" y="2195250"/>
            <a:ext cx="2685300" cy="407100"/>
          </a:xfrm>
          <a:prstGeom prst="rect">
            <a:avLst/>
          </a:prstGeom>
          <a:noFill/>
          <a:ln>
            <a:noFill/>
          </a:ln>
        </p:spPr>
        <p:txBody>
          <a:bodyPr wrap="square" lIns="91425" tIns="91425" rIns="91425" bIns="91425" anchor="t" anchorCtr="0">
            <a:noAutofit/>
          </a:bodyPr>
          <a:lstStyle/>
          <a:p>
            <a:pPr lvl="0">
              <a:spcBef>
                <a:spcPts val="0"/>
              </a:spcBef>
              <a:buNone/>
            </a:pPr>
            <a:r>
              <a:rPr lang="en"/>
              <a:t>Shakespeare 1564-1616 A.D.</a:t>
            </a:r>
          </a:p>
        </p:txBody>
      </p:sp>
      <p:sp>
        <p:nvSpPr>
          <p:cNvPr id="104" name="Shape 104"/>
          <p:cNvSpPr txBox="1"/>
          <p:nvPr/>
        </p:nvSpPr>
        <p:spPr>
          <a:xfrm>
            <a:off x="2642338" y="2226975"/>
            <a:ext cx="3115800" cy="634200"/>
          </a:xfrm>
          <a:prstGeom prst="rect">
            <a:avLst/>
          </a:prstGeom>
          <a:noFill/>
          <a:ln>
            <a:noFill/>
          </a:ln>
        </p:spPr>
        <p:txBody>
          <a:bodyPr wrap="square" lIns="91425" tIns="91425" rIns="91425" bIns="91425" anchor="t" anchorCtr="0">
            <a:noAutofit/>
          </a:bodyPr>
          <a:lstStyle/>
          <a:p>
            <a:pPr lvl="0">
              <a:spcBef>
                <a:spcPts val="0"/>
              </a:spcBef>
              <a:buNone/>
            </a:pPr>
            <a:r>
              <a:rPr lang="en"/>
              <a:t>Geoffrey Chaucer 1343-1400 A.D.</a:t>
            </a:r>
          </a:p>
        </p:txBody>
      </p:sp>
      <p:pic>
        <p:nvPicPr>
          <p:cNvPr id="105" name="Shape 105" descr="Fagles&amp;#39;s Odyssey and Iliad | Jonathan Aquino | Flickr"/>
          <p:cNvPicPr preferRelativeResize="0"/>
          <p:nvPr/>
        </p:nvPicPr>
        <p:blipFill>
          <a:blip r:embed="rId3">
            <a:alphaModFix/>
          </a:blip>
          <a:stretch>
            <a:fillRect/>
          </a:stretch>
        </p:blipFill>
        <p:spPr>
          <a:xfrm>
            <a:off x="1314854" y="3614975"/>
            <a:ext cx="1926246" cy="1444675"/>
          </a:xfrm>
          <a:prstGeom prst="rect">
            <a:avLst/>
          </a:prstGeom>
          <a:noFill/>
          <a:ln>
            <a:noFill/>
          </a:ln>
        </p:spPr>
      </p:pic>
      <p:pic>
        <p:nvPicPr>
          <p:cNvPr id="106" name="Shape 106" descr="04 Joaquín Pertierra, album cover, Oedipus Rex | See the pos… | Flickr"/>
          <p:cNvPicPr preferRelativeResize="0"/>
          <p:nvPr/>
        </p:nvPicPr>
        <p:blipFill>
          <a:blip r:embed="rId4">
            <a:alphaModFix/>
          </a:blip>
          <a:stretch>
            <a:fillRect/>
          </a:stretch>
        </p:blipFill>
        <p:spPr>
          <a:xfrm>
            <a:off x="566087" y="1113637"/>
            <a:ext cx="1089713" cy="1089713"/>
          </a:xfrm>
          <a:prstGeom prst="rect">
            <a:avLst/>
          </a:prstGeom>
          <a:noFill/>
          <a:ln>
            <a:noFill/>
          </a:ln>
        </p:spPr>
      </p:pic>
      <p:pic>
        <p:nvPicPr>
          <p:cNvPr id="107" name="Shape 107" descr="File:The Dreame of Chaucer Book of the Duchess.jpg - Wikimedia Commons"/>
          <p:cNvPicPr preferRelativeResize="0"/>
          <p:nvPr/>
        </p:nvPicPr>
        <p:blipFill>
          <a:blip r:embed="rId5">
            <a:alphaModFix/>
          </a:blip>
          <a:stretch>
            <a:fillRect/>
          </a:stretch>
        </p:blipFill>
        <p:spPr>
          <a:xfrm>
            <a:off x="3863175" y="1113625"/>
            <a:ext cx="841951" cy="1170549"/>
          </a:xfrm>
          <a:prstGeom prst="rect">
            <a:avLst/>
          </a:prstGeom>
          <a:noFill/>
          <a:ln>
            <a:noFill/>
          </a:ln>
        </p:spPr>
      </p:pic>
      <p:pic>
        <p:nvPicPr>
          <p:cNvPr id="108" name="Shape 108" descr="File:Romeo and juliet brown.jpg - Wikimedia Commons"/>
          <p:cNvPicPr preferRelativeResize="0"/>
          <p:nvPr/>
        </p:nvPicPr>
        <p:blipFill>
          <a:blip r:embed="rId6">
            <a:alphaModFix/>
          </a:blip>
          <a:stretch>
            <a:fillRect/>
          </a:stretch>
        </p:blipFill>
        <p:spPr>
          <a:xfrm>
            <a:off x="6426975" y="1068760"/>
            <a:ext cx="801544" cy="1170550"/>
          </a:xfrm>
          <a:prstGeom prst="rect">
            <a:avLst/>
          </a:prstGeom>
          <a:noFill/>
          <a:ln>
            <a:noFill/>
          </a:ln>
        </p:spPr>
      </p:pic>
      <p:pic>
        <p:nvPicPr>
          <p:cNvPr id="109" name="Shape 109" descr="File:King Arthur and the Knights of the Round Table.jpg ..."/>
          <p:cNvPicPr preferRelativeResize="0"/>
          <p:nvPr/>
        </p:nvPicPr>
        <p:blipFill>
          <a:blip r:embed="rId7">
            <a:alphaModFix/>
          </a:blip>
          <a:stretch>
            <a:fillRect/>
          </a:stretch>
        </p:blipFill>
        <p:spPr>
          <a:xfrm>
            <a:off x="5842999" y="3663056"/>
            <a:ext cx="1813551" cy="1573749"/>
          </a:xfrm>
          <a:prstGeom prst="rect">
            <a:avLst/>
          </a:prstGeom>
          <a:noFill/>
          <a:ln>
            <a:noFill/>
          </a:ln>
        </p:spPr>
      </p:pic>
      <p:sp>
        <p:nvSpPr>
          <p:cNvPr id="110" name="Shape 110"/>
          <p:cNvSpPr txBox="1"/>
          <p:nvPr/>
        </p:nvSpPr>
        <p:spPr>
          <a:xfrm>
            <a:off x="1824125" y="153400"/>
            <a:ext cx="4509300" cy="5262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Watch Antigone and answer these questions</a:t>
            </a:r>
          </a:p>
        </p:txBody>
      </p:sp>
      <p:sp>
        <p:nvSpPr>
          <p:cNvPr id="116" name="Shape 116"/>
          <p:cNvSpPr txBox="1">
            <a:spLocks noGrp="1"/>
          </p:cNvSpPr>
          <p:nvPr>
            <p:ph type="body" idx="1"/>
          </p:nvPr>
        </p:nvSpPr>
        <p:spPr>
          <a:xfrm>
            <a:off x="311700" y="1152475"/>
            <a:ext cx="8520600" cy="3914700"/>
          </a:xfrm>
          <a:prstGeom prst="rect">
            <a:avLst/>
          </a:prstGeom>
        </p:spPr>
        <p:txBody>
          <a:bodyPr wrap="square" lIns="91425" tIns="91425" rIns="91425" bIns="91425" anchor="t" anchorCtr="0">
            <a:noAutofit/>
          </a:bodyPr>
          <a:lstStyle/>
          <a:p>
            <a:pPr lvl="0">
              <a:spcBef>
                <a:spcPts val="0"/>
              </a:spcBef>
              <a:buNone/>
            </a:pPr>
            <a:r>
              <a:rPr lang="en">
                <a:solidFill>
                  <a:schemeClr val="dk1"/>
                </a:solidFill>
                <a:highlight>
                  <a:srgbClr val="FFFFFF"/>
                </a:highlight>
              </a:rPr>
              <a:t>In </a:t>
            </a:r>
            <a:r>
              <a:rPr lang="en" i="1">
                <a:solidFill>
                  <a:schemeClr val="dk1"/>
                </a:solidFill>
                <a:highlight>
                  <a:srgbClr val="FFFFFF"/>
                </a:highlight>
              </a:rPr>
              <a:t>Antigone</a:t>
            </a:r>
            <a:r>
              <a:rPr lang="en">
                <a:solidFill>
                  <a:schemeClr val="dk1"/>
                </a:solidFill>
                <a:highlight>
                  <a:srgbClr val="FFFFFF"/>
                </a:highlight>
              </a:rPr>
              <a:t>, who is the real main character — Antigone or Creon? Make a case to support your choice.</a:t>
            </a:r>
          </a:p>
          <a:p>
            <a:pPr lvl="0">
              <a:spcBef>
                <a:spcPts val="0"/>
              </a:spcBef>
              <a:buNone/>
            </a:pPr>
            <a:r>
              <a:rPr lang="en">
                <a:solidFill>
                  <a:schemeClr val="dk1"/>
                </a:solidFill>
                <a:highlight>
                  <a:srgbClr val="FFFFFF"/>
                </a:highlight>
              </a:rPr>
              <a:t>Discuss the differences between Antigone and Ismene in their views of women in society. How does each sister's view shape the choices she makes in the play? How consistent is each in her view?</a:t>
            </a:r>
          </a:p>
          <a:p>
            <a:pPr lvl="0">
              <a:spcBef>
                <a:spcPts val="0"/>
              </a:spcBef>
              <a:buNone/>
            </a:pPr>
            <a:r>
              <a:rPr lang="en">
                <a:solidFill>
                  <a:schemeClr val="dk1"/>
                </a:solidFill>
                <a:highlight>
                  <a:srgbClr val="FFFFFF"/>
                </a:highlight>
              </a:rPr>
              <a:t>Is </a:t>
            </a:r>
            <a:r>
              <a:rPr lang="en" i="1">
                <a:solidFill>
                  <a:schemeClr val="dk1"/>
                </a:solidFill>
                <a:highlight>
                  <a:srgbClr val="FFFFFF"/>
                </a:highlight>
              </a:rPr>
              <a:t>Antigone</a:t>
            </a:r>
            <a:r>
              <a:rPr lang="en">
                <a:solidFill>
                  <a:schemeClr val="dk1"/>
                </a:solidFill>
                <a:highlight>
                  <a:srgbClr val="FFFFFF"/>
                </a:highlight>
              </a:rPr>
              <a:t> primarily a drama of politics or of fate. Defend your answer.</a:t>
            </a:r>
          </a:p>
          <a:p>
            <a:pPr lvl="0">
              <a:spcBef>
                <a:spcPts val="0"/>
              </a:spcBef>
              <a:buNone/>
            </a:pPr>
            <a:r>
              <a:rPr lang="en">
                <a:solidFill>
                  <a:schemeClr val="dk1"/>
                </a:solidFill>
                <a:highlight>
                  <a:srgbClr val="FFFFFF"/>
                </a:highlight>
              </a:rPr>
              <a:t>As a prophet, Tiresias speaks for the gods and for Fate. How does the character of Tiresias function dramatically in </a:t>
            </a:r>
            <a:r>
              <a:rPr lang="en" i="1">
                <a:solidFill>
                  <a:schemeClr val="dk1"/>
                </a:solidFill>
                <a:highlight>
                  <a:srgbClr val="FFFFFF"/>
                </a:highlight>
              </a:rPr>
              <a:t>Antigone</a:t>
            </a:r>
            <a:r>
              <a:rPr lang="en">
                <a:solidFill>
                  <a:schemeClr val="dk1"/>
                </a:solidFill>
                <a:highlight>
                  <a:srgbClr val="FFFFFF"/>
                </a:highlight>
              </a:rPr>
              <a:t>?</a:t>
            </a:r>
          </a:p>
          <a:p>
            <a:pPr lvl="0">
              <a:spcBef>
                <a:spcPts val="0"/>
              </a:spcBef>
              <a:buNone/>
            </a:pPr>
            <a:r>
              <a:rPr lang="en">
                <a:solidFill>
                  <a:schemeClr val="dk1"/>
                </a:solidFill>
                <a:highlight>
                  <a:srgbClr val="FFFFFF"/>
                </a:highlight>
              </a:rPr>
              <a:t>Who is the tragic hero in Antigone? Defend your answer using the terms we learned and characteristics of tragic heroes of which we took note.</a:t>
            </a:r>
          </a:p>
          <a:p>
            <a:pPr lvl="0">
              <a:spcBef>
                <a:spcPts val="0"/>
              </a:spcBef>
              <a:buNone/>
            </a:pPr>
            <a:endParaRPr sz="120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On-screen Show (16:9)</PresentationFormat>
  <Paragraphs>34</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Greek Tragedy </vt:lpstr>
      <vt:lpstr>What do all of these shows have in common?</vt:lpstr>
      <vt:lpstr>What makes a hero?</vt:lpstr>
      <vt:lpstr>Different kinds of heroes</vt:lpstr>
      <vt:lpstr>What is Greek Tragedy?</vt:lpstr>
      <vt:lpstr>Timeline of some tragedies/medieval romance</vt:lpstr>
      <vt:lpstr>Watch Antigone and answer these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Tragedy </dc:title>
  <dc:creator>Neva Ward</dc:creator>
  <cp:lastModifiedBy>Neva Ward</cp:lastModifiedBy>
  <cp:revision>1</cp:revision>
  <dcterms:modified xsi:type="dcterms:W3CDTF">2017-10-12T19:26:42Z</dcterms:modified>
</cp:coreProperties>
</file>