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58" r:id="rId3"/>
    <p:sldId id="259" r:id="rId4"/>
    <p:sldId id="260"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58" autoAdjust="0"/>
    <p:restoredTop sz="94660"/>
  </p:normalViewPr>
  <p:slideViewPr>
    <p:cSldViewPr snapToGrid="0">
      <p:cViewPr varScale="1">
        <p:scale>
          <a:sx n="50" d="100"/>
          <a:sy n="50" d="100"/>
        </p:scale>
        <p:origin x="4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C85E50-0B44-4BAA-BE01-5A0E36289C32}" type="datetimeFigureOut">
              <a:rPr lang="en-US" smtClean="0"/>
              <a:t>3/14/2017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477C16-07FD-4500-A8C1-E70DBBCBE6C4}" type="slidenum">
              <a:rPr lang="en-US" smtClean="0"/>
              <a:t>‹#›</a:t>
            </a:fld>
            <a:endParaRPr lang="en-US"/>
          </a:p>
        </p:txBody>
      </p:sp>
    </p:spTree>
    <p:extLst>
      <p:ext uri="{BB962C8B-B14F-4D97-AF65-F5344CB8AC3E}">
        <p14:creationId xmlns:p14="http://schemas.microsoft.com/office/powerpoint/2010/main" val="271585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23462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492494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8981463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835402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Bell ringer: </a:t>
            </a:r>
            <a:r>
              <a:rPr lang="en" sz="1800">
                <a:solidFill>
                  <a:schemeClr val="dk2"/>
                </a:solidFill>
              </a:rPr>
              <a:t>What came first, the myth or the culture? Explain your rationale.</a:t>
            </a:r>
          </a:p>
          <a:p>
            <a:pPr lvl="0">
              <a:spcBef>
                <a:spcPts val="0"/>
              </a:spcBef>
              <a:buNone/>
            </a:pPr>
            <a:endParaRPr/>
          </a:p>
        </p:txBody>
      </p:sp>
    </p:spTree>
    <p:extLst>
      <p:ext uri="{BB962C8B-B14F-4D97-AF65-F5344CB8AC3E}">
        <p14:creationId xmlns:p14="http://schemas.microsoft.com/office/powerpoint/2010/main" val="613713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DB637D-E89F-4B80-9ED0-A4622B1B0742}" type="datetimeFigureOut">
              <a:rPr lang="en-US" smtClean="0"/>
              <a:t>3/14/2017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0707EB-591D-41C1-AA0D-971A38842C1F}" type="slidenum">
              <a:rPr lang="en-US" smtClean="0"/>
              <a:t>‹#›</a:t>
            </a:fld>
            <a:endParaRPr lang="en-US"/>
          </a:p>
        </p:txBody>
      </p:sp>
    </p:spTree>
    <p:extLst>
      <p:ext uri="{BB962C8B-B14F-4D97-AF65-F5344CB8AC3E}">
        <p14:creationId xmlns:p14="http://schemas.microsoft.com/office/powerpoint/2010/main" val="370151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DB637D-E89F-4B80-9ED0-A4622B1B0742}" type="datetimeFigureOut">
              <a:rPr lang="en-US" smtClean="0"/>
              <a:t>3/14/2017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0707EB-591D-41C1-AA0D-971A38842C1F}" type="slidenum">
              <a:rPr lang="en-US" smtClean="0"/>
              <a:t>‹#›</a:t>
            </a:fld>
            <a:endParaRPr lang="en-US"/>
          </a:p>
        </p:txBody>
      </p:sp>
    </p:spTree>
    <p:extLst>
      <p:ext uri="{BB962C8B-B14F-4D97-AF65-F5344CB8AC3E}">
        <p14:creationId xmlns:p14="http://schemas.microsoft.com/office/powerpoint/2010/main" val="1002992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DB637D-E89F-4B80-9ED0-A4622B1B0742}" type="datetimeFigureOut">
              <a:rPr lang="en-US" smtClean="0"/>
              <a:t>3/14/2017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0707EB-591D-41C1-AA0D-971A38842C1F}" type="slidenum">
              <a:rPr lang="en-US" smtClean="0"/>
              <a:t>‹#›</a:t>
            </a:fld>
            <a:endParaRPr lang="en-US"/>
          </a:p>
        </p:txBody>
      </p:sp>
    </p:spTree>
    <p:extLst>
      <p:ext uri="{BB962C8B-B14F-4D97-AF65-F5344CB8AC3E}">
        <p14:creationId xmlns:p14="http://schemas.microsoft.com/office/powerpoint/2010/main" val="25850674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15600" y="593367"/>
            <a:ext cx="11360800" cy="7636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415600" y="1536633"/>
            <a:ext cx="11360800" cy="4555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11296609" y="6217621"/>
            <a:ext cx="731600" cy="524800"/>
          </a:xfrm>
          <a:prstGeom prst="rect">
            <a:avLst/>
          </a:prstGeom>
        </p:spPr>
        <p:txBody>
          <a:bodyPr lIns="91425" tIns="91425" rIns="91425" bIns="91425" anchor="ctr" anchorCtr="0">
            <a:noAutofit/>
          </a:bodyPr>
          <a:lstStyle/>
          <a:p>
            <a:fld id="{00000000-1234-1234-1234-123412341234}" type="slidenum">
              <a:rPr lang="en" smtClean="0"/>
              <a:pPr/>
              <a:t>‹#›</a:t>
            </a:fld>
            <a:endParaRPr lang="en"/>
          </a:p>
        </p:txBody>
      </p:sp>
    </p:spTree>
    <p:extLst>
      <p:ext uri="{BB962C8B-B14F-4D97-AF65-F5344CB8AC3E}">
        <p14:creationId xmlns:p14="http://schemas.microsoft.com/office/powerpoint/2010/main" val="3250620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DB637D-E89F-4B80-9ED0-A4622B1B0742}" type="datetimeFigureOut">
              <a:rPr lang="en-US" smtClean="0"/>
              <a:t>3/14/2017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0707EB-591D-41C1-AA0D-971A38842C1F}" type="slidenum">
              <a:rPr lang="en-US" smtClean="0"/>
              <a:t>‹#›</a:t>
            </a:fld>
            <a:endParaRPr lang="en-US"/>
          </a:p>
        </p:txBody>
      </p:sp>
    </p:spTree>
    <p:extLst>
      <p:ext uri="{BB962C8B-B14F-4D97-AF65-F5344CB8AC3E}">
        <p14:creationId xmlns:p14="http://schemas.microsoft.com/office/powerpoint/2010/main" val="3075421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ADB637D-E89F-4B80-9ED0-A4622B1B0742}" type="datetimeFigureOut">
              <a:rPr lang="en-US" smtClean="0"/>
              <a:t>3/14/2017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0707EB-591D-41C1-AA0D-971A38842C1F}" type="slidenum">
              <a:rPr lang="en-US" smtClean="0"/>
              <a:t>‹#›</a:t>
            </a:fld>
            <a:endParaRPr lang="en-US"/>
          </a:p>
        </p:txBody>
      </p:sp>
    </p:spTree>
    <p:extLst>
      <p:ext uri="{BB962C8B-B14F-4D97-AF65-F5344CB8AC3E}">
        <p14:creationId xmlns:p14="http://schemas.microsoft.com/office/powerpoint/2010/main" val="3434944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DB637D-E89F-4B80-9ED0-A4622B1B0742}" type="datetimeFigureOut">
              <a:rPr lang="en-US" smtClean="0"/>
              <a:t>3/14/2017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0707EB-591D-41C1-AA0D-971A38842C1F}" type="slidenum">
              <a:rPr lang="en-US" smtClean="0"/>
              <a:t>‹#›</a:t>
            </a:fld>
            <a:endParaRPr lang="en-US"/>
          </a:p>
        </p:txBody>
      </p:sp>
    </p:spTree>
    <p:extLst>
      <p:ext uri="{BB962C8B-B14F-4D97-AF65-F5344CB8AC3E}">
        <p14:creationId xmlns:p14="http://schemas.microsoft.com/office/powerpoint/2010/main" val="3606128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DB637D-E89F-4B80-9ED0-A4622B1B0742}" type="datetimeFigureOut">
              <a:rPr lang="en-US" smtClean="0"/>
              <a:t>3/14/2017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0707EB-591D-41C1-AA0D-971A38842C1F}" type="slidenum">
              <a:rPr lang="en-US" smtClean="0"/>
              <a:t>‹#›</a:t>
            </a:fld>
            <a:endParaRPr lang="en-US"/>
          </a:p>
        </p:txBody>
      </p:sp>
    </p:spTree>
    <p:extLst>
      <p:ext uri="{BB962C8B-B14F-4D97-AF65-F5344CB8AC3E}">
        <p14:creationId xmlns:p14="http://schemas.microsoft.com/office/powerpoint/2010/main" val="1394970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DB637D-E89F-4B80-9ED0-A4622B1B0742}" type="datetimeFigureOut">
              <a:rPr lang="en-US" smtClean="0"/>
              <a:t>3/14/2017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0707EB-591D-41C1-AA0D-971A38842C1F}" type="slidenum">
              <a:rPr lang="en-US" smtClean="0"/>
              <a:t>‹#›</a:t>
            </a:fld>
            <a:endParaRPr lang="en-US"/>
          </a:p>
        </p:txBody>
      </p:sp>
    </p:spTree>
    <p:extLst>
      <p:ext uri="{BB962C8B-B14F-4D97-AF65-F5344CB8AC3E}">
        <p14:creationId xmlns:p14="http://schemas.microsoft.com/office/powerpoint/2010/main" val="1540153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DB637D-E89F-4B80-9ED0-A4622B1B0742}" type="datetimeFigureOut">
              <a:rPr lang="en-US" smtClean="0"/>
              <a:t>3/14/2017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0707EB-591D-41C1-AA0D-971A38842C1F}" type="slidenum">
              <a:rPr lang="en-US" smtClean="0"/>
              <a:t>‹#›</a:t>
            </a:fld>
            <a:endParaRPr lang="en-US"/>
          </a:p>
        </p:txBody>
      </p:sp>
    </p:spTree>
    <p:extLst>
      <p:ext uri="{BB962C8B-B14F-4D97-AF65-F5344CB8AC3E}">
        <p14:creationId xmlns:p14="http://schemas.microsoft.com/office/powerpoint/2010/main" val="3830389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ADB637D-E89F-4B80-9ED0-A4622B1B0742}" type="datetimeFigureOut">
              <a:rPr lang="en-US" smtClean="0"/>
              <a:t>3/14/2017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0707EB-591D-41C1-AA0D-971A38842C1F}" type="slidenum">
              <a:rPr lang="en-US" smtClean="0"/>
              <a:t>‹#›</a:t>
            </a:fld>
            <a:endParaRPr lang="en-US"/>
          </a:p>
        </p:txBody>
      </p:sp>
    </p:spTree>
    <p:extLst>
      <p:ext uri="{BB962C8B-B14F-4D97-AF65-F5344CB8AC3E}">
        <p14:creationId xmlns:p14="http://schemas.microsoft.com/office/powerpoint/2010/main" val="707991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ADB637D-E89F-4B80-9ED0-A4622B1B0742}" type="datetimeFigureOut">
              <a:rPr lang="en-US" smtClean="0"/>
              <a:t>3/14/2017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0707EB-591D-41C1-AA0D-971A38842C1F}" type="slidenum">
              <a:rPr lang="en-US" smtClean="0"/>
              <a:t>‹#›</a:t>
            </a:fld>
            <a:endParaRPr lang="en-US"/>
          </a:p>
        </p:txBody>
      </p:sp>
    </p:spTree>
    <p:extLst>
      <p:ext uri="{BB962C8B-B14F-4D97-AF65-F5344CB8AC3E}">
        <p14:creationId xmlns:p14="http://schemas.microsoft.com/office/powerpoint/2010/main" val="1299519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DB637D-E89F-4B80-9ED0-A4622B1B0742}" type="datetimeFigureOut">
              <a:rPr lang="en-US" smtClean="0"/>
              <a:t>3/14/2017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0707EB-591D-41C1-AA0D-971A38842C1F}" type="slidenum">
              <a:rPr lang="en-US" smtClean="0"/>
              <a:t>‹#›</a:t>
            </a:fld>
            <a:endParaRPr lang="en-US"/>
          </a:p>
        </p:txBody>
      </p:sp>
    </p:spTree>
    <p:extLst>
      <p:ext uri="{BB962C8B-B14F-4D97-AF65-F5344CB8AC3E}">
        <p14:creationId xmlns:p14="http://schemas.microsoft.com/office/powerpoint/2010/main" val="1158818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docs.google.com/document/d/1oJoJoJtEdJgKNKQ_T3dqz5elopojSx6l9NMw8Flvk4E/edit"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OoRzxhmgLGg" TargetMode="External"/><Relationship Id="rId7"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hyperlink" Target="https://www.youtube.com/watch?v=HeX6CX5LEj0" TargetMode="External"/><Relationship Id="rId5" Type="http://schemas.openxmlformats.org/officeDocument/2006/relationships/hyperlink" Target="https://www.youtube.com/watch?v=sZnmQe6JSek" TargetMode="External"/><Relationship Id="rId4" Type="http://schemas.openxmlformats.org/officeDocument/2006/relationships/hyperlink" Target="https://www.youtube.com/watch?v=S1oWioEwKg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415611" y="992767"/>
            <a:ext cx="11360800" cy="2736800"/>
          </a:xfrm>
          <a:prstGeom prst="rect">
            <a:avLst/>
          </a:prstGeom>
        </p:spPr>
        <p:txBody>
          <a:bodyPr vert="horz" lIns="121900" tIns="121900" rIns="121900" bIns="121900" rtlCol="0" anchor="b" anchorCtr="0">
            <a:noAutofit/>
          </a:bodyPr>
          <a:lstStyle/>
          <a:p>
            <a:pPr>
              <a:spcBef>
                <a:spcPts val="0"/>
              </a:spcBef>
            </a:pPr>
            <a:r>
              <a:rPr lang="en"/>
              <a:t>Mythology </a:t>
            </a:r>
          </a:p>
        </p:txBody>
      </p:sp>
      <p:sp>
        <p:nvSpPr>
          <p:cNvPr id="55" name="Shape 55"/>
          <p:cNvSpPr txBox="1">
            <a:spLocks noGrp="1"/>
          </p:cNvSpPr>
          <p:nvPr>
            <p:ph type="subTitle" idx="1"/>
          </p:nvPr>
        </p:nvSpPr>
        <p:spPr>
          <a:xfrm>
            <a:off x="415600" y="3778833"/>
            <a:ext cx="11360800" cy="1056800"/>
          </a:xfrm>
          <a:prstGeom prst="rect">
            <a:avLst/>
          </a:prstGeom>
        </p:spPr>
        <p:txBody>
          <a:bodyPr vert="horz" lIns="121900" tIns="121900" rIns="121900" bIns="121900" rtlCol="0" anchor="t" anchorCtr="0">
            <a:noAutofit/>
          </a:bodyPr>
          <a:lstStyle/>
          <a:p>
            <a:pPr>
              <a:spcBef>
                <a:spcPts val="0"/>
              </a:spcBef>
            </a:pPr>
            <a:r>
              <a:rPr lang="en"/>
              <a:t>Lesson Plans</a:t>
            </a:r>
          </a:p>
        </p:txBody>
      </p:sp>
    </p:spTree>
    <p:extLst>
      <p:ext uri="{BB962C8B-B14F-4D97-AF65-F5344CB8AC3E}">
        <p14:creationId xmlns:p14="http://schemas.microsoft.com/office/powerpoint/2010/main" val="2999283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415600" y="593367"/>
            <a:ext cx="11360800" cy="763600"/>
          </a:xfrm>
          <a:prstGeom prst="rect">
            <a:avLst/>
          </a:prstGeom>
        </p:spPr>
        <p:txBody>
          <a:bodyPr vert="horz" lIns="121900" tIns="121900" rIns="121900" bIns="121900" rtlCol="0" anchor="t" anchorCtr="0">
            <a:noAutofit/>
          </a:bodyPr>
          <a:lstStyle/>
          <a:p>
            <a:r>
              <a:rPr lang="en"/>
              <a:t>C.C.S.S. Standards</a:t>
            </a:r>
          </a:p>
        </p:txBody>
      </p:sp>
      <p:sp>
        <p:nvSpPr>
          <p:cNvPr id="61" name="Shape 61"/>
          <p:cNvSpPr txBox="1">
            <a:spLocks noGrp="1"/>
          </p:cNvSpPr>
          <p:nvPr>
            <p:ph type="body" idx="1"/>
          </p:nvPr>
        </p:nvSpPr>
        <p:spPr>
          <a:xfrm>
            <a:off x="415600" y="1536633"/>
            <a:ext cx="11360800" cy="4555200"/>
          </a:xfrm>
          <a:prstGeom prst="rect">
            <a:avLst/>
          </a:prstGeom>
        </p:spPr>
        <p:txBody>
          <a:bodyPr vert="horz" lIns="121900" tIns="121900" rIns="121900" bIns="121900" rtlCol="0" anchor="t" anchorCtr="0">
            <a:noAutofit/>
          </a:bodyPr>
          <a:lstStyle/>
          <a:p>
            <a:pPr>
              <a:buNone/>
            </a:pPr>
            <a:r>
              <a:rPr lang="en" sz="2133"/>
              <a:t>RL. 11-12.5 Analyze how an author's choices concerning how to structure specific parts of a text contribute to its overall structure and meaning as well as its aesthetic impact.</a:t>
            </a:r>
          </a:p>
          <a:p>
            <a:pPr>
              <a:buNone/>
            </a:pPr>
            <a:r>
              <a:rPr lang="en" sz="2133"/>
              <a:t>RL. 11-12.6 Analyze a case in which grasping point of view requires distinguishing what is directly stated in a text from what is really meant.</a:t>
            </a:r>
          </a:p>
          <a:p>
            <a:pPr>
              <a:buNone/>
            </a:pPr>
            <a:r>
              <a:rPr lang="en" sz="2133"/>
              <a:t>RI. 11-12.7 Integrate and evaluate multiple sources of information presented in different media or formats as well as in words in order to address a question or solve a problem.</a:t>
            </a:r>
          </a:p>
          <a:p>
            <a:pPr>
              <a:buNone/>
            </a:pPr>
            <a:r>
              <a:rPr lang="en" sz="2133"/>
              <a:t>W. 11-12.2 Write informative/explanatory texts to examine and convey complex ideas, concepts and information clearly and accurately…</a:t>
            </a:r>
          </a:p>
          <a:p>
            <a:pPr>
              <a:buNone/>
            </a:pPr>
            <a:r>
              <a:rPr lang="en" sz="2133"/>
              <a:t>W. 11-12.10 Write routinely...</a:t>
            </a:r>
          </a:p>
        </p:txBody>
      </p:sp>
    </p:spTree>
    <p:extLst>
      <p:ext uri="{BB962C8B-B14F-4D97-AF65-F5344CB8AC3E}">
        <p14:creationId xmlns:p14="http://schemas.microsoft.com/office/powerpoint/2010/main" val="4037854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415600" y="593367"/>
            <a:ext cx="11360800" cy="763600"/>
          </a:xfrm>
          <a:prstGeom prst="rect">
            <a:avLst/>
          </a:prstGeom>
        </p:spPr>
        <p:txBody>
          <a:bodyPr vert="horz" lIns="121900" tIns="121900" rIns="121900" bIns="121900" rtlCol="0" anchor="t" anchorCtr="0">
            <a:noAutofit/>
          </a:bodyPr>
          <a:lstStyle/>
          <a:p>
            <a:r>
              <a:rPr lang="en"/>
              <a:t>C.C.S.S. Standards</a:t>
            </a:r>
          </a:p>
        </p:txBody>
      </p:sp>
      <p:sp>
        <p:nvSpPr>
          <p:cNvPr id="67" name="Shape 67"/>
          <p:cNvSpPr txBox="1">
            <a:spLocks noGrp="1"/>
          </p:cNvSpPr>
          <p:nvPr>
            <p:ph type="body" idx="1"/>
          </p:nvPr>
        </p:nvSpPr>
        <p:spPr>
          <a:xfrm>
            <a:off x="415600" y="1536633"/>
            <a:ext cx="11360800" cy="4555200"/>
          </a:xfrm>
          <a:prstGeom prst="rect">
            <a:avLst/>
          </a:prstGeom>
        </p:spPr>
        <p:txBody>
          <a:bodyPr vert="horz" lIns="121900" tIns="121900" rIns="121900" bIns="121900" rtlCol="0" anchor="t" anchorCtr="0">
            <a:noAutofit/>
          </a:bodyPr>
          <a:lstStyle/>
          <a:p>
            <a:pPr>
              <a:buNone/>
            </a:pPr>
            <a:r>
              <a:rPr lang="en"/>
              <a:t>SL. 11-12.2 Integrate multiple sources of information presented in diverse formats and media in order to make informed decision and solve problems evaluating the credibility and accuracy of each source and noting any discrepancies among the data.</a:t>
            </a:r>
          </a:p>
          <a:p>
            <a:pPr>
              <a:buNone/>
            </a:pPr>
            <a:r>
              <a:rPr lang="en"/>
              <a:t>SL. 11-12.4 Present information, findings, and supporting evidence, conveying a clear and distinct perspective…</a:t>
            </a:r>
          </a:p>
          <a:p>
            <a:pPr>
              <a:buNone/>
            </a:pPr>
            <a:r>
              <a:rPr lang="en"/>
              <a:t>SL. 11-12. 5 Make strategic use of digital media in presentations to enhance understanding...</a:t>
            </a:r>
          </a:p>
        </p:txBody>
      </p:sp>
    </p:spTree>
    <p:extLst>
      <p:ext uri="{BB962C8B-B14F-4D97-AF65-F5344CB8AC3E}">
        <p14:creationId xmlns:p14="http://schemas.microsoft.com/office/powerpoint/2010/main" val="3095482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415600" y="593367"/>
            <a:ext cx="11360800" cy="763600"/>
          </a:xfrm>
          <a:prstGeom prst="rect">
            <a:avLst/>
          </a:prstGeom>
        </p:spPr>
        <p:txBody>
          <a:bodyPr vert="horz" lIns="121900" tIns="121900" rIns="121900" bIns="121900" rtlCol="0" anchor="t" anchorCtr="0">
            <a:noAutofit/>
          </a:bodyPr>
          <a:lstStyle/>
          <a:p>
            <a:r>
              <a:rPr lang="en" dirty="0">
                <a:hlinkClick r:id="rId3"/>
              </a:rPr>
              <a:t>Learning Objective(s)</a:t>
            </a:r>
            <a:endParaRPr lang="en" dirty="0"/>
          </a:p>
        </p:txBody>
      </p:sp>
      <p:sp>
        <p:nvSpPr>
          <p:cNvPr id="73" name="Shape 73"/>
          <p:cNvSpPr txBox="1">
            <a:spLocks noGrp="1"/>
          </p:cNvSpPr>
          <p:nvPr>
            <p:ph type="body" idx="1"/>
          </p:nvPr>
        </p:nvSpPr>
        <p:spPr>
          <a:xfrm>
            <a:off x="415600" y="1536633"/>
            <a:ext cx="11360800" cy="4555200"/>
          </a:xfrm>
          <a:prstGeom prst="rect">
            <a:avLst/>
          </a:prstGeom>
        </p:spPr>
        <p:txBody>
          <a:bodyPr vert="horz" lIns="121900" tIns="121900" rIns="121900" bIns="121900" rtlCol="0" anchor="t" anchorCtr="0">
            <a:noAutofit/>
          </a:bodyPr>
          <a:lstStyle/>
          <a:p>
            <a:pPr>
              <a:buNone/>
            </a:pPr>
            <a:r>
              <a:rPr lang="en"/>
              <a:t>Students will be able to…</a:t>
            </a:r>
          </a:p>
          <a:p>
            <a:pPr marL="609585" indent="-304792"/>
            <a:r>
              <a:rPr lang="en"/>
              <a:t>Demonstrate knowledge of gods and goddesses, and major characters in </a:t>
            </a:r>
            <a:br>
              <a:rPr lang="en"/>
            </a:br>
            <a:r>
              <a:rPr lang="en"/>
              <a:t>Greek mythology by correctly identifying characteristics, backgrounds, and actions of each.</a:t>
            </a:r>
          </a:p>
          <a:p>
            <a:pPr marL="609585" indent="-304792"/>
            <a:r>
              <a:rPr lang="en"/>
              <a:t>Compare and contrast the characters of the Trojan war and their personal motives by writing, researching, and role playing.</a:t>
            </a:r>
          </a:p>
          <a:p>
            <a:pPr marL="609585" indent="-304792"/>
            <a:r>
              <a:rPr lang="en"/>
              <a:t>Demonstrate knowledge of </a:t>
            </a:r>
            <a:r>
              <a:rPr lang="en" i="1"/>
              <a:t>The Odyssey</a:t>
            </a:r>
            <a:r>
              <a:rPr lang="en"/>
              <a:t> and the culture behind it.</a:t>
            </a:r>
          </a:p>
        </p:txBody>
      </p:sp>
    </p:spTree>
    <p:extLst>
      <p:ext uri="{BB962C8B-B14F-4D97-AF65-F5344CB8AC3E}">
        <p14:creationId xmlns:p14="http://schemas.microsoft.com/office/powerpoint/2010/main" val="1320777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415600" y="593367"/>
            <a:ext cx="11360800" cy="763600"/>
          </a:xfrm>
          <a:prstGeom prst="rect">
            <a:avLst/>
          </a:prstGeom>
        </p:spPr>
        <p:txBody>
          <a:bodyPr vert="horz" lIns="121900" tIns="121900" rIns="121900" bIns="121900" rtlCol="0" anchor="t" anchorCtr="0">
            <a:noAutofit/>
          </a:bodyPr>
          <a:lstStyle/>
          <a:p>
            <a:r>
              <a:rPr lang="en"/>
              <a:t>What is a Myth?</a:t>
            </a:r>
          </a:p>
        </p:txBody>
      </p:sp>
      <p:sp>
        <p:nvSpPr>
          <p:cNvPr id="85" name="Shape 85"/>
          <p:cNvSpPr txBox="1">
            <a:spLocks noGrp="1"/>
          </p:cNvSpPr>
          <p:nvPr>
            <p:ph type="body" idx="1"/>
          </p:nvPr>
        </p:nvSpPr>
        <p:spPr>
          <a:xfrm>
            <a:off x="415600" y="1536633"/>
            <a:ext cx="11360800" cy="4555200"/>
          </a:xfrm>
          <a:prstGeom prst="rect">
            <a:avLst/>
          </a:prstGeom>
        </p:spPr>
        <p:txBody>
          <a:bodyPr vert="horz" lIns="121900" tIns="121900" rIns="121900" bIns="121900" rtlCol="0" anchor="t" anchorCtr="0">
            <a:noAutofit/>
          </a:bodyPr>
          <a:lstStyle/>
          <a:p>
            <a:pPr>
              <a:buNone/>
            </a:pPr>
            <a:r>
              <a:rPr lang="en"/>
              <a:t>3 min. visual: </a:t>
            </a:r>
            <a:r>
              <a:rPr lang="en" u="sng">
                <a:solidFill>
                  <a:schemeClr val="hlink"/>
                </a:solidFill>
                <a:hlinkClick r:id="rId3"/>
              </a:rPr>
              <a:t>https://www.youtube.com/watch?v=OoRzxhmgLGg</a:t>
            </a:r>
          </a:p>
          <a:p>
            <a:pPr>
              <a:buNone/>
            </a:pPr>
            <a:r>
              <a:rPr lang="en"/>
              <a:t>Types of myths (2 min.): </a:t>
            </a:r>
            <a:r>
              <a:rPr lang="en" u="sng">
                <a:solidFill>
                  <a:schemeClr val="hlink"/>
                </a:solidFill>
                <a:hlinkClick r:id="rId4"/>
              </a:rPr>
              <a:t>https://www.youtube.com/watch?v=S1oWioEwKgs</a:t>
            </a:r>
          </a:p>
          <a:p>
            <a:pPr>
              <a:buNone/>
            </a:pPr>
            <a:r>
              <a:rPr lang="en"/>
              <a:t>Greek and Roman myth (2 min.): </a:t>
            </a:r>
            <a:r>
              <a:rPr lang="en" u="sng">
                <a:solidFill>
                  <a:schemeClr val="hlink"/>
                </a:solidFill>
                <a:hlinkClick r:id="rId5"/>
              </a:rPr>
              <a:t>https://www.youtube.com/watch?v=sZnmQe6JSek</a:t>
            </a:r>
          </a:p>
          <a:p>
            <a:pPr>
              <a:buNone/>
            </a:pPr>
            <a:r>
              <a:rPr lang="en"/>
              <a:t>Part 1 crash course (13 min.): </a:t>
            </a:r>
            <a:br>
              <a:rPr lang="en"/>
            </a:br>
            <a:r>
              <a:rPr lang="en" u="sng">
                <a:solidFill>
                  <a:schemeClr val="hlink"/>
                </a:solidFill>
                <a:hlinkClick r:id="rId6"/>
              </a:rPr>
              <a:t>https://www.youtube.com/watch?v=HeX6CX5LEj0</a:t>
            </a:r>
          </a:p>
          <a:p>
            <a:pPr>
              <a:buNone/>
            </a:pPr>
            <a:endParaRPr/>
          </a:p>
          <a:p>
            <a:pPr>
              <a:buNone/>
            </a:pPr>
            <a:endParaRPr/>
          </a:p>
          <a:p>
            <a:pPr>
              <a:buNone/>
            </a:pPr>
            <a:endParaRPr/>
          </a:p>
          <a:p>
            <a:pPr>
              <a:buNone/>
            </a:pPr>
            <a:endParaRPr/>
          </a:p>
        </p:txBody>
      </p:sp>
      <p:pic>
        <p:nvPicPr>
          <p:cNvPr id="86" name="Shape 86"/>
          <p:cNvPicPr preferRelativeResize="0"/>
          <p:nvPr/>
        </p:nvPicPr>
        <p:blipFill>
          <a:blip r:embed="rId7">
            <a:alphaModFix/>
          </a:blip>
          <a:stretch>
            <a:fillRect/>
          </a:stretch>
        </p:blipFill>
        <p:spPr>
          <a:xfrm>
            <a:off x="8487083" y="3628033"/>
            <a:ext cx="3289300" cy="2463800"/>
          </a:xfrm>
          <a:prstGeom prst="rect">
            <a:avLst/>
          </a:prstGeom>
          <a:noFill/>
          <a:ln>
            <a:noFill/>
          </a:ln>
        </p:spPr>
      </p:pic>
    </p:spTree>
    <p:extLst>
      <p:ext uri="{BB962C8B-B14F-4D97-AF65-F5344CB8AC3E}">
        <p14:creationId xmlns:p14="http://schemas.microsoft.com/office/powerpoint/2010/main" val="14336270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279</Words>
  <Application>Microsoft Office PowerPoint</Application>
  <PresentationFormat>Widescreen</PresentationFormat>
  <Paragraphs>25</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Mythology </vt:lpstr>
      <vt:lpstr>C.C.S.S. Standards</vt:lpstr>
      <vt:lpstr>C.C.S.S. Standards</vt:lpstr>
      <vt:lpstr>Learning Objective(s)</vt:lpstr>
      <vt:lpstr>What is a Myth?</vt:lpstr>
    </vt:vector>
  </TitlesOfParts>
  <Company>MSD321.com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Mythology </dc:title>
  <dc:creator>Neva Ward</dc:creator>
  <cp:lastModifiedBy>Neva Ward</cp:lastModifiedBy>
  <cp:revision>1</cp:revision>
  <dcterms:created xsi:type="dcterms:W3CDTF">2017-03-14T14:47:42Z</dcterms:created>
  <dcterms:modified xsi:type="dcterms:W3CDTF">2017-03-14T14:47:58Z</dcterms:modified>
</cp:coreProperties>
</file>