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57" r:id="rId3"/>
    <p:sldId id="258" r:id="rId4"/>
    <p:sldId id="300" r:id="rId5"/>
    <p:sldId id="301" r:id="rId6"/>
    <p:sldId id="302" r:id="rId7"/>
    <p:sldId id="303" r:id="rId8"/>
    <p:sldId id="304"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9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Shape 34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9" name="Shape 34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Shape 35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5" name="Shape 35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Shape 36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2" name="Shape 3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Shape 36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9" name="Shape 3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Shape 3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6" name="Shape 3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s://www.youtube.com/watch?v=I7QwxbImhZI"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a:t>Mythology </a:t>
            </a:r>
          </a:p>
        </p:txBody>
      </p:sp>
      <p:sp>
        <p:nvSpPr>
          <p:cNvPr id="55" name="Shape 55"/>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r>
              <a:rPr lang="en"/>
              <a:t>Lesson Plans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C.C.S.S. Standards</a:t>
            </a:r>
          </a:p>
        </p:txBody>
      </p:sp>
      <p:sp>
        <p:nvSpPr>
          <p:cNvPr id="61" name="Shape 6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1600"/>
              <a:t>RL. 11-12.5 Analyze how an author's choices concerning how to structure specific parts of a text contribute to its overall structure and meaning as well as its aesthetic impact.</a:t>
            </a:r>
          </a:p>
          <a:p>
            <a:pPr lvl="0">
              <a:spcBef>
                <a:spcPts val="0"/>
              </a:spcBef>
              <a:buNone/>
            </a:pPr>
            <a:r>
              <a:rPr lang="en" sz="1600"/>
              <a:t>RL. 11-12.6 Analyze a case in which grasping point of view requires distinguishing what is directly stated in a text from what is really meant.</a:t>
            </a:r>
          </a:p>
          <a:p>
            <a:pPr lvl="0">
              <a:spcBef>
                <a:spcPts val="0"/>
              </a:spcBef>
              <a:buNone/>
            </a:pPr>
            <a:r>
              <a:rPr lang="en" sz="1600"/>
              <a:t>RI. 11-12.7 Integrate and evaluate multiple sources of information presented in different media or formats as well as in words in order to address a question or solve a problem.</a:t>
            </a:r>
          </a:p>
          <a:p>
            <a:pPr lvl="0">
              <a:spcBef>
                <a:spcPts val="0"/>
              </a:spcBef>
              <a:buNone/>
            </a:pPr>
            <a:r>
              <a:rPr lang="en" sz="1600"/>
              <a:t>W. 11-12.2 Write informative/explanatory texts to examine and convey complex ideas, concepts and information clearly and accurately…</a:t>
            </a:r>
          </a:p>
          <a:p>
            <a:pPr lvl="0">
              <a:spcBef>
                <a:spcPts val="0"/>
              </a:spcBef>
              <a:buNone/>
            </a:pPr>
            <a:r>
              <a:rPr lang="en" sz="1600"/>
              <a:t>W. 11-12.10 Write routinely...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C.C.S.S. Standards</a:t>
            </a:r>
          </a:p>
        </p:txBody>
      </p:sp>
      <p:sp>
        <p:nvSpPr>
          <p:cNvPr id="67" name="Shape 6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SL. 11-12.2 Integrate multiple sources of information presented in diverse formats and media in order to make informed decision and solve problems evaluating the credibility and accuracy of each source and noting any discrepancies among the data.</a:t>
            </a:r>
          </a:p>
          <a:p>
            <a:pPr lvl="0">
              <a:spcBef>
                <a:spcPts val="0"/>
              </a:spcBef>
              <a:buNone/>
            </a:pPr>
            <a:r>
              <a:rPr lang="en"/>
              <a:t>SL. 11-12.4 Present information, findings, and supporting evidence, conveying a clear and distinct perspective…</a:t>
            </a:r>
          </a:p>
          <a:p>
            <a:pPr lvl="0">
              <a:spcBef>
                <a:spcPts val="0"/>
              </a:spcBef>
              <a:buNone/>
            </a:pPr>
            <a:r>
              <a:rPr lang="en"/>
              <a:t>SL. 11-12. 5 Make strategic use of digital media in presentations to enhance understanding...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Shape 351"/>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a:t>Week 11</a:t>
            </a:r>
          </a:p>
        </p:txBody>
      </p:sp>
      <p:sp>
        <p:nvSpPr>
          <p:cNvPr id="352" name="Shape 352"/>
          <p:cNvSpPr txBox="1">
            <a:spLocks noGrp="1"/>
          </p:cNvSpPr>
          <p:nvPr>
            <p:ph type="subTitle" idx="1"/>
          </p:nvPr>
        </p:nvSpPr>
        <p:spPr>
          <a:xfrm>
            <a:off x="-82900" y="2834125"/>
            <a:ext cx="9357900" cy="792600"/>
          </a:xfrm>
          <a:prstGeom prst="rect">
            <a:avLst/>
          </a:prstGeom>
        </p:spPr>
        <p:txBody>
          <a:bodyPr lIns="91425" tIns="91425" rIns="91425" bIns="91425" anchor="t" anchorCtr="0">
            <a:noAutofit/>
          </a:bodyPr>
          <a:lstStyle/>
          <a:p>
            <a:pPr lvl="0">
              <a:spcBef>
                <a:spcPts val="0"/>
              </a:spcBef>
              <a:buNone/>
            </a:pPr>
            <a:r>
              <a:rPr lang="en" sz="2400" dirty="0"/>
              <a:t>Literature of Africa and the Middle East</a:t>
            </a:r>
          </a:p>
          <a:p>
            <a:pPr lvl="0">
              <a:spcBef>
                <a:spcPts val="0"/>
              </a:spcBef>
              <a:buNone/>
            </a:pPr>
            <a:r>
              <a:rPr lang="en" sz="2400" dirty="0"/>
              <a:t>European Literature from the Middle Ages to the Enlightenment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pic>
        <p:nvPicPr>
          <p:cNvPr id="357" name="Shape 357" descr="File:Islam-symbol.gif - Wikimedia Commons"/>
          <p:cNvPicPr preferRelativeResize="0"/>
          <p:nvPr/>
        </p:nvPicPr>
        <p:blipFill>
          <a:blip r:embed="rId3">
            <a:alphaModFix amt="29000"/>
          </a:blip>
          <a:stretch>
            <a:fillRect/>
          </a:stretch>
        </p:blipFill>
        <p:spPr>
          <a:xfrm>
            <a:off x="2293687" y="593112"/>
            <a:ext cx="4556625" cy="4535124"/>
          </a:xfrm>
          <a:prstGeom prst="rect">
            <a:avLst/>
          </a:prstGeom>
          <a:noFill/>
          <a:ln>
            <a:noFill/>
          </a:ln>
        </p:spPr>
      </p:pic>
      <p:sp>
        <p:nvSpPr>
          <p:cNvPr id="358" name="Shape 35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Historical and cultural context</a:t>
            </a:r>
          </a:p>
        </p:txBody>
      </p:sp>
      <p:sp>
        <p:nvSpPr>
          <p:cNvPr id="359" name="Shape 359"/>
          <p:cNvSpPr txBox="1">
            <a:spLocks noGrp="1"/>
          </p:cNvSpPr>
          <p:nvPr>
            <p:ph type="body" idx="1"/>
          </p:nvPr>
        </p:nvSpPr>
        <p:spPr>
          <a:xfrm>
            <a:off x="311700" y="1194800"/>
            <a:ext cx="3724200" cy="3416400"/>
          </a:xfrm>
          <a:prstGeom prst="rect">
            <a:avLst/>
          </a:prstGeom>
        </p:spPr>
        <p:txBody>
          <a:bodyPr lIns="91425" tIns="91425" rIns="91425" bIns="91425" anchor="t" anchorCtr="0">
            <a:noAutofit/>
          </a:bodyPr>
          <a:lstStyle/>
          <a:p>
            <a:pPr lvl="0">
              <a:spcBef>
                <a:spcPts val="0"/>
              </a:spcBef>
              <a:buNone/>
            </a:pPr>
            <a:r>
              <a:rPr lang="en"/>
              <a:t>Read and discuss pp. 488-502</a:t>
            </a:r>
          </a:p>
          <a:p>
            <a:pPr lvl="0">
              <a:spcBef>
                <a:spcPts val="0"/>
              </a:spcBef>
              <a:buClr>
                <a:schemeClr val="dk1"/>
              </a:buClr>
              <a:buSzPct val="61111"/>
              <a:buFont typeface="Arial"/>
              <a:buNone/>
            </a:pPr>
            <a:r>
              <a:rPr lang="en"/>
              <a:t>Watch </a:t>
            </a:r>
            <a:r>
              <a:rPr lang="en" u="sng">
                <a:solidFill>
                  <a:schemeClr val="accent5"/>
                </a:solidFill>
                <a:hlinkClick r:id="rId4"/>
              </a:rPr>
              <a:t>Myths that mystify</a:t>
            </a:r>
            <a:r>
              <a:rPr lang="en">
                <a:solidFill>
                  <a:schemeClr val="dk1"/>
                </a:solidFill>
              </a:rPr>
              <a:t> </a:t>
            </a:r>
            <a:r>
              <a:rPr lang="en"/>
              <a:t>(20 min).</a:t>
            </a:r>
          </a:p>
          <a:p>
            <a:pPr lvl="0">
              <a:spcBef>
                <a:spcPts val="0"/>
              </a:spcBef>
              <a:buNone/>
            </a:pPr>
            <a:endParaRPr/>
          </a:p>
          <a:p>
            <a:pPr lvl="0">
              <a:spcBef>
                <a:spcPts val="0"/>
              </a:spcBef>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Shape 36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African folktales</a:t>
            </a:r>
          </a:p>
        </p:txBody>
      </p:sp>
      <p:sp>
        <p:nvSpPr>
          <p:cNvPr id="365" name="Shape 36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Read and discuss pp. 50-513</a:t>
            </a:r>
          </a:p>
        </p:txBody>
      </p:sp>
      <p:pic>
        <p:nvPicPr>
          <p:cNvPr id="366" name="Shape 366" descr="File:Spider-Man 2002 Front Spider Symbol.svg - Wikimedia Commons"/>
          <p:cNvPicPr preferRelativeResize="0"/>
          <p:nvPr/>
        </p:nvPicPr>
        <p:blipFill>
          <a:blip r:embed="rId3">
            <a:alphaModFix/>
          </a:blip>
          <a:stretch>
            <a:fillRect/>
          </a:stretch>
        </p:blipFill>
        <p:spPr>
          <a:xfrm rot="-715858">
            <a:off x="4938355" y="28223"/>
            <a:ext cx="4205642" cy="514350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Shape 37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Mali epic</a:t>
            </a:r>
          </a:p>
        </p:txBody>
      </p:sp>
      <p:sp>
        <p:nvSpPr>
          <p:cNvPr id="372" name="Shape 372"/>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Read and discuss pp. 518-535</a:t>
            </a:r>
          </a:p>
        </p:txBody>
      </p:sp>
      <p:pic>
        <p:nvPicPr>
          <p:cNvPr id="373" name="Shape 373" descr="Atlas of Mali - Wikimedia Commons"/>
          <p:cNvPicPr preferRelativeResize="0"/>
          <p:nvPr/>
        </p:nvPicPr>
        <p:blipFill>
          <a:blip r:embed="rId3">
            <a:alphaModFix/>
          </a:blip>
          <a:stretch>
            <a:fillRect/>
          </a:stretch>
        </p:blipFill>
        <p:spPr>
          <a:xfrm>
            <a:off x="1808397" y="1666250"/>
            <a:ext cx="5527223" cy="34772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Shape 378"/>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a:t>Week 12</a:t>
            </a:r>
          </a:p>
        </p:txBody>
      </p:sp>
      <p:sp>
        <p:nvSpPr>
          <p:cNvPr id="379" name="Shape 379"/>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r>
              <a:rPr lang="en"/>
              <a:t>CECAs</a:t>
            </a:r>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255</Words>
  <Application>Microsoft Office PowerPoint</Application>
  <PresentationFormat>On-screen Show (16:9)</PresentationFormat>
  <Paragraphs>24</Paragraphs>
  <Slides>8</Slides>
  <Notes>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Arial</vt:lpstr>
      <vt:lpstr>simple-light-2</vt:lpstr>
      <vt:lpstr>Mythology </vt:lpstr>
      <vt:lpstr>C.C.S.S. Standards</vt:lpstr>
      <vt:lpstr>C.C.S.S. Standards</vt:lpstr>
      <vt:lpstr>Week 11</vt:lpstr>
      <vt:lpstr>Historical and cultural context</vt:lpstr>
      <vt:lpstr>African folktales</vt:lpstr>
      <vt:lpstr>Mali epic</vt:lpstr>
      <vt:lpstr>Week 12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Mythology </dc:title>
  <dc:creator>Neva Ward</dc:creator>
  <cp:lastModifiedBy>Neva Ward</cp:lastModifiedBy>
  <cp:revision>1</cp:revision>
  <dcterms:modified xsi:type="dcterms:W3CDTF">2017-05-12T15:21:59Z</dcterms:modified>
</cp:coreProperties>
</file>