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93" r:id="rId5"/>
    <p:sldId id="294" r:id="rId6"/>
    <p:sldId id="295" r:id="rId7"/>
    <p:sldId id="296" r:id="rId8"/>
    <p:sldId id="297" r:id="rId9"/>
    <p:sldId id="298" r:id="rId10"/>
    <p:sldId id="299"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4" d="100"/>
          <a:sy n="144" d="100"/>
        </p:scale>
        <p:origin x="65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Shape 3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3" name="Shape 3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6" name="Shape 3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2" name="Shape 3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Bell ringer: What are the foundations of a good life?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8" name="Shape 3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Shape 3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5" name="Shape 3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1" name="Shape 3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Shape 33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7" name="Shape 3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TQfFpQ_kzJo"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https://www.youtube.com/watch?v=LoQqxdAbRS0" TargetMode="External"/><Relationship Id="rId4" Type="http://schemas.openxmlformats.org/officeDocument/2006/relationships/hyperlink" Target="https://www.youtube.com/watch?v=OvfOMhx3cj8"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StrbppmsZJw"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hyperlink" Target="https://www.youtube.com/watch?v=S7JcGThpR4E" TargetMode="External"/><Relationship Id="rId4" Type="http://schemas.openxmlformats.org/officeDocument/2006/relationships/hyperlink" Target="http://www.chopra.com/articles/why-savasana-is-the-hardest-yoga-pose#sm.0011hdupwj8ge2b115g293ydryma3"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g5E8dVk4XG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2wwVlZIk38A"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www.youtube.com/watch?v=5Rvqgwf-_Z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v4-hnhqVPmw&amp;list=PL2cbXrfZfwp4-rDMmc2XRpl9OflnGbPUP"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Mythology </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Lesson Plans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Shape 34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Reenactment </a:t>
            </a:r>
          </a:p>
        </p:txBody>
      </p:sp>
      <p:sp>
        <p:nvSpPr>
          <p:cNvPr id="346" name="Shape 34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dirty="0"/>
              <a:t>Read your assigned text. </a:t>
            </a:r>
          </a:p>
          <a:p>
            <a:pPr marL="514350" lvl="0" indent="-285750">
              <a:spcBef>
                <a:spcPts val="0"/>
              </a:spcBef>
              <a:spcAft>
                <a:spcPts val="0"/>
              </a:spcAft>
              <a:buFont typeface="Arial" panose="020B0604020202020204" pitchFamily="34" charset="0"/>
              <a:buChar char="•"/>
            </a:pPr>
            <a:r>
              <a:rPr lang="en" i="1" dirty="0"/>
              <a:t>Rama and Ravana in Battle</a:t>
            </a:r>
            <a:r>
              <a:rPr lang="en" dirty="0"/>
              <a:t> pp.388-399</a:t>
            </a:r>
          </a:p>
          <a:p>
            <a:pPr marL="514350" lvl="0" indent="-285750">
              <a:spcBef>
                <a:spcPts val="0"/>
              </a:spcBef>
              <a:spcAft>
                <a:spcPts val="0"/>
              </a:spcAft>
              <a:buFont typeface="Arial" panose="020B0604020202020204" pitchFamily="34" charset="0"/>
              <a:buChar char="•"/>
            </a:pPr>
            <a:r>
              <a:rPr lang="en" dirty="0"/>
              <a:t>From </a:t>
            </a:r>
            <a:r>
              <a:rPr lang="en" i="1" dirty="0"/>
              <a:t>The Analects </a:t>
            </a:r>
            <a:r>
              <a:rPr lang="en" dirty="0"/>
              <a:t>pp. 407-411</a:t>
            </a:r>
          </a:p>
          <a:p>
            <a:pPr marL="514350" lvl="0" indent="-285750">
              <a:spcBef>
                <a:spcPts val="0"/>
              </a:spcBef>
              <a:spcAft>
                <a:spcPts val="0"/>
              </a:spcAft>
              <a:buFont typeface="Arial" panose="020B0604020202020204" pitchFamily="34" charset="0"/>
              <a:buChar char="•"/>
            </a:pPr>
            <a:r>
              <a:rPr lang="en" i="1" dirty="0"/>
              <a:t>Zen Parables</a:t>
            </a:r>
            <a:r>
              <a:rPr lang="en" dirty="0"/>
              <a:t> pp. 464-467</a:t>
            </a:r>
          </a:p>
          <a:p>
            <a:pPr lvl="0">
              <a:spcBef>
                <a:spcPts val="0"/>
              </a:spcBef>
              <a:buNone/>
            </a:pPr>
            <a:r>
              <a:rPr lang="en" dirty="0"/>
              <a:t>Then prepare your roles to reenact what you read in front of the class.</a:t>
            </a:r>
          </a:p>
          <a:p>
            <a:pPr marL="514350" lvl="0" indent="-285750">
              <a:spcBef>
                <a:spcPts val="0"/>
              </a:spcBef>
              <a:spcAft>
                <a:spcPts val="0"/>
              </a:spcAft>
              <a:buFont typeface="Arial" panose="020B0604020202020204" pitchFamily="34" charset="0"/>
              <a:buChar char="•"/>
            </a:pPr>
            <a:r>
              <a:rPr lang="en" dirty="0"/>
              <a:t>Bring props </a:t>
            </a:r>
            <a:r>
              <a:rPr lang="en" b="1" dirty="0"/>
              <a:t>5 pts.</a:t>
            </a:r>
          </a:p>
          <a:p>
            <a:pPr marL="514350" lvl="0" indent="-285750">
              <a:spcBef>
                <a:spcPts val="0"/>
              </a:spcBef>
              <a:spcAft>
                <a:spcPts val="0"/>
              </a:spcAft>
              <a:buFont typeface="Arial" panose="020B0604020202020204" pitchFamily="34" charset="0"/>
              <a:buChar char="•"/>
            </a:pPr>
            <a:r>
              <a:rPr lang="en" dirty="0"/>
              <a:t>Dress in costume </a:t>
            </a:r>
            <a:r>
              <a:rPr lang="en" b="1" dirty="0"/>
              <a:t>5pts.</a:t>
            </a:r>
          </a:p>
          <a:p>
            <a:pPr marL="514350" lvl="0" indent="-285750">
              <a:spcBef>
                <a:spcPts val="0"/>
              </a:spcBef>
              <a:spcAft>
                <a:spcPts val="0"/>
              </a:spcAft>
              <a:buFont typeface="Arial" panose="020B0604020202020204" pitchFamily="34" charset="0"/>
              <a:buChar char="•"/>
            </a:pPr>
            <a:r>
              <a:rPr lang="en" dirty="0"/>
              <a:t>No reading lines (besides a narrator if you choose one)</a:t>
            </a:r>
            <a:r>
              <a:rPr lang="en" b="1" dirty="0"/>
              <a:t> 5 pts.</a:t>
            </a:r>
          </a:p>
          <a:p>
            <a:pPr marL="514350" lvl="0" indent="-285750">
              <a:spcBef>
                <a:spcPts val="0"/>
              </a:spcBef>
              <a:spcAft>
                <a:spcPts val="0"/>
              </a:spcAft>
              <a:buFont typeface="Arial" panose="020B0604020202020204" pitchFamily="34" charset="0"/>
              <a:buChar char="•"/>
            </a:pPr>
            <a:r>
              <a:rPr lang="en" dirty="0"/>
              <a:t>Must focus on the conflict, theme, and resolution of the story </a:t>
            </a:r>
            <a:r>
              <a:rPr lang="en" b="1" dirty="0"/>
              <a:t>5 pts</a:t>
            </a:r>
            <a:r>
              <a:rPr lang="en"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C.C.S.S. Standards</a:t>
            </a:r>
          </a:p>
        </p:txBody>
      </p:sp>
      <p:sp>
        <p:nvSpPr>
          <p:cNvPr id="61" name="Shape 6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sz="1600"/>
              <a:t>RL. 11-12.5 Analyze how an author's choices concerning how to structure specific parts of a text contribute to its overall structure and meaning as well as its aesthetic impact.</a:t>
            </a:r>
          </a:p>
          <a:p>
            <a:pPr lvl="0">
              <a:spcBef>
                <a:spcPts val="0"/>
              </a:spcBef>
              <a:buNone/>
            </a:pPr>
            <a:r>
              <a:rPr lang="en" sz="1600"/>
              <a:t>RL. 11-12.6 Analyze a case in which grasping point of view requires distinguishing what is directly stated in a text from what is really meant.</a:t>
            </a:r>
          </a:p>
          <a:p>
            <a:pPr lvl="0">
              <a:spcBef>
                <a:spcPts val="0"/>
              </a:spcBef>
              <a:buNone/>
            </a:pPr>
            <a:r>
              <a:rPr lang="en" sz="1600"/>
              <a:t>RI. 11-12.7 Integrate and evaluate multiple sources of information presented in different media or formats as well as in words in order to address a question or solve a problem.</a:t>
            </a:r>
          </a:p>
          <a:p>
            <a:pPr lvl="0">
              <a:spcBef>
                <a:spcPts val="0"/>
              </a:spcBef>
              <a:buNone/>
            </a:pPr>
            <a:r>
              <a:rPr lang="en" sz="1600"/>
              <a:t>W. 11-12.2 Write informative/explanatory texts to examine and convey complex ideas, concepts and information clearly and accurately…</a:t>
            </a:r>
          </a:p>
          <a:p>
            <a:pPr lvl="0">
              <a:spcBef>
                <a:spcPts val="0"/>
              </a:spcBef>
              <a:buNone/>
            </a:pPr>
            <a:r>
              <a:rPr lang="en" sz="1600"/>
              <a:t>W. 11-12.10 Write routinely...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C.C.S.S. Standards</a:t>
            </a:r>
          </a:p>
        </p:txBody>
      </p:sp>
      <p:sp>
        <p:nvSpPr>
          <p:cNvPr id="67" name="Shape 6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SL. 11-12.2 Integrate multiple sources of information presented in diverse formats and media in order to make informed decision and solve problems evaluating the credibility and accuracy of each source and noting any discrepancies among the data.</a:t>
            </a:r>
          </a:p>
          <a:p>
            <a:pPr lvl="0">
              <a:spcBef>
                <a:spcPts val="0"/>
              </a:spcBef>
              <a:buNone/>
            </a:pPr>
            <a:r>
              <a:rPr lang="en"/>
              <a:t>SL. 11-12.4 Present information, findings, and supporting evidence, conveying a clear and distinct perspective…</a:t>
            </a:r>
          </a:p>
          <a:p>
            <a:pPr lvl="0">
              <a:spcBef>
                <a:spcPts val="0"/>
              </a:spcBef>
              <a:buNone/>
            </a:pPr>
            <a:r>
              <a:rPr lang="en"/>
              <a:t>SL. 11-12. 5 Make strategic use of digital media in presentations to enhance understanding...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Week 10</a:t>
            </a:r>
          </a:p>
        </p:txBody>
      </p:sp>
      <p:sp>
        <p:nvSpPr>
          <p:cNvPr id="309" name="Shape 309"/>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Ancient Middle East</a:t>
            </a:r>
          </a:p>
          <a:p>
            <a:pPr lvl="0">
              <a:spcBef>
                <a:spcPts val="0"/>
              </a:spcBef>
              <a:buNone/>
            </a:pPr>
            <a:r>
              <a:rPr lang="en"/>
              <a:t>Literature of India, China, and Japan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Literature of India, China, and Japan</a:t>
            </a:r>
          </a:p>
        </p:txBody>
      </p:sp>
      <p:sp>
        <p:nvSpPr>
          <p:cNvPr id="315" name="Shape 31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a:t>Read Holt’s </a:t>
            </a:r>
            <a:r>
              <a:rPr lang="en" i="1"/>
              <a:t>World Literature</a:t>
            </a:r>
            <a:r>
              <a:rPr lang="en"/>
              <a:t> textbook pp. 348-364.</a:t>
            </a:r>
          </a:p>
          <a:p>
            <a:pPr lvl="0">
              <a:spcBef>
                <a:spcPts val="0"/>
              </a:spcBef>
              <a:buNone/>
            </a:pPr>
            <a:r>
              <a:rPr lang="en"/>
              <a:t>Discuss and take note.</a:t>
            </a:r>
          </a:p>
          <a:p>
            <a:pPr lvl="0">
              <a:spcBef>
                <a:spcPts val="0"/>
              </a:spcBef>
              <a:buNone/>
            </a:pPr>
            <a:r>
              <a:rPr lang="en"/>
              <a:t>Watch video about </a:t>
            </a:r>
            <a:r>
              <a:rPr lang="en" u="sng">
                <a:solidFill>
                  <a:schemeClr val="hlink"/>
                </a:solidFill>
                <a:hlinkClick r:id="rId3"/>
              </a:rPr>
              <a:t>Vedic period.</a:t>
            </a:r>
            <a:r>
              <a:rPr lang="en"/>
              <a:t> (8 min.)</a:t>
            </a:r>
          </a:p>
          <a:p>
            <a:pPr lvl="0">
              <a:spcBef>
                <a:spcPts val="0"/>
              </a:spcBef>
              <a:buNone/>
            </a:pPr>
            <a:r>
              <a:rPr lang="en"/>
              <a:t>Watch video about C</a:t>
            </a:r>
            <a:r>
              <a:rPr lang="en" u="sng">
                <a:solidFill>
                  <a:schemeClr val="hlink"/>
                </a:solidFill>
                <a:hlinkClick r:id="rId4"/>
              </a:rPr>
              <a:t>onfucianism, Taoism, and Buddhism</a:t>
            </a:r>
            <a:r>
              <a:rPr lang="en"/>
              <a:t> (8 min.)</a:t>
            </a:r>
          </a:p>
          <a:p>
            <a:pPr lvl="0">
              <a:spcBef>
                <a:spcPts val="0"/>
              </a:spcBef>
              <a:buNone/>
            </a:pPr>
            <a:r>
              <a:rPr lang="en"/>
              <a:t>Watch video about </a:t>
            </a:r>
            <a:r>
              <a:rPr lang="en" u="sng">
                <a:solidFill>
                  <a:schemeClr val="hlink"/>
                </a:solidFill>
                <a:hlinkClick r:id="rId5"/>
              </a:rPr>
              <a:t>Shintoism</a:t>
            </a:r>
            <a:r>
              <a:rPr lang="en"/>
              <a:t> (5 min.)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Meditation</a:t>
            </a:r>
          </a:p>
        </p:txBody>
      </p:sp>
      <p:sp>
        <p:nvSpPr>
          <p:cNvPr id="321" name="Shape 321"/>
          <p:cNvSpPr txBox="1">
            <a:spLocks noGrp="1"/>
          </p:cNvSpPr>
          <p:nvPr>
            <p:ph type="body" idx="1"/>
          </p:nvPr>
        </p:nvSpPr>
        <p:spPr>
          <a:xfrm>
            <a:off x="283475" y="1159525"/>
            <a:ext cx="8520600" cy="34164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7 chakras</a:t>
            </a:r>
            <a:r>
              <a:rPr lang="en"/>
              <a:t> video clip (10 min.)</a:t>
            </a:r>
          </a:p>
          <a:p>
            <a:pPr lvl="0">
              <a:spcBef>
                <a:spcPts val="0"/>
              </a:spcBef>
              <a:buNone/>
            </a:pPr>
            <a:r>
              <a:rPr lang="en"/>
              <a:t>Yoga</a:t>
            </a:r>
          </a:p>
          <a:p>
            <a:pPr lvl="0">
              <a:spcBef>
                <a:spcPts val="0"/>
              </a:spcBef>
              <a:buNone/>
            </a:pPr>
            <a:r>
              <a:rPr lang="en"/>
              <a:t>Read savasana </a:t>
            </a:r>
            <a:r>
              <a:rPr lang="en" u="sng">
                <a:solidFill>
                  <a:schemeClr val="hlink"/>
                </a:solidFill>
                <a:hlinkClick r:id="rId4"/>
              </a:rPr>
              <a:t>article</a:t>
            </a:r>
          </a:p>
          <a:p>
            <a:pPr lvl="0">
              <a:spcBef>
                <a:spcPts val="0"/>
              </a:spcBef>
              <a:buNone/>
            </a:pPr>
            <a:r>
              <a:rPr lang="en"/>
              <a:t>Zen (</a:t>
            </a:r>
            <a:r>
              <a:rPr lang="en" u="sng">
                <a:solidFill>
                  <a:schemeClr val="hlink"/>
                </a:solidFill>
                <a:hlinkClick r:id="rId5"/>
              </a:rPr>
              <a:t>Japanese music and nature sounds</a:t>
            </a:r>
            <a:r>
              <a:rPr lang="en"/>
              <a:t>)</a:t>
            </a:r>
          </a:p>
        </p:txBody>
      </p:sp>
      <p:pic>
        <p:nvPicPr>
          <p:cNvPr id="322" name="Shape 322"/>
          <p:cNvPicPr preferRelativeResize="0"/>
          <p:nvPr/>
        </p:nvPicPr>
        <p:blipFill>
          <a:blip r:embed="rId6">
            <a:alphaModFix/>
          </a:blip>
          <a:stretch>
            <a:fillRect/>
          </a:stretch>
        </p:blipFill>
        <p:spPr>
          <a:xfrm>
            <a:off x="5952937" y="1017725"/>
            <a:ext cx="2600325" cy="2857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Shape 32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t>Indian </a:t>
            </a:r>
            <a:r>
              <a:rPr lang="en" dirty="0" smtClean="0"/>
              <a:t>mythology</a:t>
            </a:r>
            <a:endParaRPr lang="en" dirty="0"/>
          </a:p>
        </p:txBody>
      </p:sp>
      <p:sp>
        <p:nvSpPr>
          <p:cNvPr id="328" name="Shape 32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How Lord Ganesha got his elephant head</a:t>
            </a:r>
            <a:r>
              <a:rPr lang="en"/>
              <a:t> (3min.)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Chinese mythology</a:t>
            </a:r>
          </a:p>
        </p:txBody>
      </p:sp>
      <p:sp>
        <p:nvSpPr>
          <p:cNvPr id="334" name="Shape 33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9 popular gods of China</a:t>
            </a:r>
            <a:r>
              <a:rPr lang="en"/>
              <a:t> (15 min.)</a:t>
            </a:r>
          </a:p>
          <a:p>
            <a:pPr lvl="0">
              <a:spcBef>
                <a:spcPts val="0"/>
              </a:spcBef>
              <a:buNone/>
            </a:pPr>
            <a:r>
              <a:rPr lang="en" u="sng">
                <a:solidFill>
                  <a:schemeClr val="hlink"/>
                </a:solidFill>
                <a:hlinkClick r:id="rId4"/>
              </a:rPr>
              <a:t>The most powerful boy in Chinese legend</a:t>
            </a:r>
            <a:r>
              <a:rPr lang="en"/>
              <a:t> (5 min.)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Shape 33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Japanese mythology</a:t>
            </a:r>
          </a:p>
        </p:txBody>
      </p:sp>
      <p:sp>
        <p:nvSpPr>
          <p:cNvPr id="340" name="Shape 34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u="sng">
                <a:solidFill>
                  <a:schemeClr val="hlink"/>
                </a:solidFill>
                <a:hlinkClick r:id="rId3"/>
              </a:rPr>
              <a:t>Creation myth</a:t>
            </a:r>
            <a:r>
              <a:rPr lang="en"/>
              <a:t> (5min.)</a:t>
            </a:r>
          </a:p>
          <a:p>
            <a:pPr lvl="0">
              <a:spcBef>
                <a:spcPts val="0"/>
              </a:spcBef>
              <a:buNone/>
            </a:pPr>
            <a:endParaRPr/>
          </a:p>
          <a:p>
            <a:pPr lvl="0">
              <a:spcBef>
                <a:spcPts val="0"/>
              </a:spcBef>
              <a:buNone/>
            </a:pPr>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419</Words>
  <Application>Microsoft Office PowerPoint</Application>
  <PresentationFormat>On-screen Show (16:9)</PresentationFormat>
  <Paragraphs>44</Paragraphs>
  <Slides>10</Slides>
  <Notes>10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simple-light-2</vt:lpstr>
      <vt:lpstr>Mythology </vt:lpstr>
      <vt:lpstr>C.C.S.S. Standards</vt:lpstr>
      <vt:lpstr>C.C.S.S. Standards</vt:lpstr>
      <vt:lpstr>Week 10</vt:lpstr>
      <vt:lpstr>Literature of India, China, and Japan</vt:lpstr>
      <vt:lpstr>Meditation</vt:lpstr>
      <vt:lpstr>Indian mythology</vt:lpstr>
      <vt:lpstr>Chinese mythology</vt:lpstr>
      <vt:lpstr>Japanese mythology</vt:lpstr>
      <vt:lpstr>Reenactment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Mythology </dc:title>
  <dc:creator>Neva Ward</dc:creator>
  <cp:lastModifiedBy>Neva Ward</cp:lastModifiedBy>
  <cp:revision>1</cp:revision>
  <dcterms:modified xsi:type="dcterms:W3CDTF">2017-05-10T14:52:04Z</dcterms:modified>
</cp:coreProperties>
</file>