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87" r:id="rId6"/>
    <p:sldId id="288" r:id="rId7"/>
    <p:sldId id="289" r:id="rId8"/>
    <p:sldId id="290" r:id="rId9"/>
    <p:sldId id="291" r:id="rId10"/>
    <p:sldId id="292"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4" d="100"/>
          <a:sy n="144"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mythologyteacher.com/documents/ImmigrantSong.pdf"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youtube.com/watch?v=kEGuHdKn0Lc"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0" name="Shape 3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7" name="Shape 2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3" name="Shape 2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spcAft>
                <a:spcPts val="1600"/>
              </a:spcAft>
              <a:buClr>
                <a:schemeClr val="dk1"/>
              </a:buClr>
              <a:buSzPct val="61111"/>
              <a:buFont typeface="Arial"/>
              <a:buNone/>
            </a:pPr>
            <a:r>
              <a:rPr lang="en" sz="1800" u="sng">
                <a:solidFill>
                  <a:schemeClr val="accent5"/>
                </a:solidFill>
                <a:hlinkClick r:id="rId3"/>
              </a:rPr>
              <a:t>“Immigrant Song”</a:t>
            </a:r>
            <a:r>
              <a:rPr lang="en" sz="1800">
                <a:solidFill>
                  <a:schemeClr val="dk2"/>
                </a:solidFill>
              </a:rPr>
              <a:t> by Led </a:t>
            </a:r>
            <a:r>
              <a:rPr lang="en" sz="1800" u="sng">
                <a:solidFill>
                  <a:schemeClr val="accent5"/>
                </a:solidFill>
                <a:hlinkClick r:id="rId4"/>
              </a:rPr>
              <a:t>Zepplin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0" name="Shape 2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7" name="Shape 2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4" name="Shape 2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ythologyteacher.com/BuildingoftheWall.mp3"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mythologyteacher.com/documents/Norsegods.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rvarTmoDKms&amp;t=6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Mythology </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Lesson Plans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a:t>Norse Mythology</a:t>
            </a:r>
          </a:p>
          <a:p>
            <a:pPr lvl="0">
              <a:spcBef>
                <a:spcPts val="0"/>
              </a:spcBef>
              <a:buNone/>
            </a:pPr>
            <a:endParaRPr/>
          </a:p>
        </p:txBody>
      </p:sp>
      <p:sp>
        <p:nvSpPr>
          <p:cNvPr id="303" name="Shape 30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Read and discuss:</a:t>
            </a:r>
          </a:p>
          <a:p>
            <a:pPr lvl="0">
              <a:spcBef>
                <a:spcPts val="0"/>
              </a:spcBef>
              <a:buNone/>
            </a:pPr>
            <a:r>
              <a:rPr lang="en"/>
              <a:t>Edith Hamilton’s </a:t>
            </a:r>
            <a:r>
              <a:rPr lang="en" i="1"/>
              <a:t>Mythology</a:t>
            </a:r>
            <a:r>
              <a:rPr lang="en"/>
              <a:t> part 7</a:t>
            </a:r>
          </a:p>
          <a:p>
            <a:pPr lvl="0">
              <a:spcBef>
                <a:spcPts val="0"/>
              </a:spcBef>
              <a:buNone/>
            </a:pPr>
            <a:r>
              <a:rPr lang="en"/>
              <a:t>“</a:t>
            </a:r>
            <a:r>
              <a:rPr lang="en" u="sng">
                <a:solidFill>
                  <a:schemeClr val="hlink"/>
                </a:solidFill>
                <a:hlinkClick r:id="rId3"/>
              </a:rPr>
              <a:t>The Building of the Wall</a:t>
            </a:r>
            <a:r>
              <a:rPr lang="en"/>
              <a:t>” (25 min. audio)</a:t>
            </a:r>
          </a:p>
          <a:p>
            <a:pPr lvl="0">
              <a:spcBef>
                <a:spcPts val="0"/>
              </a:spcBef>
              <a:buNone/>
            </a:pPr>
            <a:r>
              <a:rPr lang="en"/>
              <a:t>“The Fallen Valkyrie”</a:t>
            </a:r>
          </a:p>
          <a:p>
            <a:pPr lvl="0">
              <a:spcBef>
                <a:spcPts val="0"/>
              </a:spcBef>
              <a:buNone/>
            </a:pPr>
            <a:r>
              <a:rPr lang="en"/>
              <a:t>“The Apples of Iduna”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C.C.S.S. Standards</a:t>
            </a: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600"/>
              <a:t>RL. 11-12.5 Analyze how an author's choices concerning how to structure specific parts of a text contribute to its overall structure and meaning as well as its aesthetic impact.</a:t>
            </a:r>
          </a:p>
          <a:p>
            <a:pPr lvl="0">
              <a:spcBef>
                <a:spcPts val="0"/>
              </a:spcBef>
              <a:buNone/>
            </a:pPr>
            <a:r>
              <a:rPr lang="en" sz="1600"/>
              <a:t>RL. 11-12.6 Analyze a case in which grasping point of view requires distinguishing what is directly stated in a text from what is really meant.</a:t>
            </a:r>
          </a:p>
          <a:p>
            <a:pPr lvl="0">
              <a:spcBef>
                <a:spcPts val="0"/>
              </a:spcBef>
              <a:buNone/>
            </a:pPr>
            <a:r>
              <a:rPr lang="en" sz="1600"/>
              <a:t>RI. 11-12.7 Integrate and evaluate multiple sources of information presented in different media or formats as well as in words in order to address a question or solve a problem.</a:t>
            </a:r>
          </a:p>
          <a:p>
            <a:pPr lvl="0">
              <a:spcBef>
                <a:spcPts val="0"/>
              </a:spcBef>
              <a:buNone/>
            </a:pPr>
            <a:r>
              <a:rPr lang="en" sz="1600"/>
              <a:t>W. 11-12.2 Write informative/explanatory texts to examine and convey complex ideas, concepts and information clearly and accurately…</a:t>
            </a:r>
          </a:p>
          <a:p>
            <a:pPr lvl="0">
              <a:spcBef>
                <a:spcPts val="0"/>
              </a:spcBef>
              <a:buNone/>
            </a:pPr>
            <a:r>
              <a:rPr lang="en" sz="1600"/>
              <a:t>W. 11-12.10 Write routinely...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C.C.S.S. Standards</a:t>
            </a:r>
          </a:p>
        </p:txBody>
      </p:sp>
      <p:sp>
        <p:nvSpPr>
          <p:cNvPr id="67" name="Shape 6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SL. 11-12.2 Integrate multiple sources of information presented in diverse formats and media in order to make informed decision and solve problems evaluating the credibility and accuracy of each source and noting any discrepancies among the data.</a:t>
            </a:r>
          </a:p>
          <a:p>
            <a:pPr lvl="0">
              <a:spcBef>
                <a:spcPts val="0"/>
              </a:spcBef>
              <a:buNone/>
            </a:pPr>
            <a:r>
              <a:rPr lang="en"/>
              <a:t>SL. 11-12.4 Present information, findings, and supporting evidence, conveying a clear and distinct perspective…</a:t>
            </a:r>
          </a:p>
          <a:p>
            <a:pPr lvl="0">
              <a:spcBef>
                <a:spcPts val="0"/>
              </a:spcBef>
              <a:buNone/>
            </a:pPr>
            <a:r>
              <a:rPr lang="en"/>
              <a:t>SL. 11-12. 5 Make strategic use of digital media in presentations to enhance understanding...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Learning Objective(s)</a:t>
            </a:r>
          </a:p>
        </p:txBody>
      </p:sp>
      <p:sp>
        <p:nvSpPr>
          <p:cNvPr id="73" name="Shape 7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Students will be able to…</a:t>
            </a:r>
          </a:p>
          <a:p>
            <a:pPr marL="457200" lvl="0" indent="-228600" rtl="0">
              <a:spcBef>
                <a:spcPts val="0"/>
              </a:spcBef>
            </a:pPr>
            <a:r>
              <a:rPr lang="en"/>
              <a:t>Demonstrate knowledge of gods and goddesses, and major characters in </a:t>
            </a:r>
            <a:br>
              <a:rPr lang="en"/>
            </a:br>
            <a:r>
              <a:rPr lang="en"/>
              <a:t>Greek mythology by correctly identifying characteristics, backgrounds, and actions of each.</a:t>
            </a:r>
          </a:p>
          <a:p>
            <a:pPr marL="457200" lvl="0" indent="-228600" rtl="0">
              <a:spcBef>
                <a:spcPts val="0"/>
              </a:spcBef>
            </a:pPr>
            <a:r>
              <a:rPr lang="en"/>
              <a:t>Compare and contrast the characters of the Trojan war and their personal motives by writing, researching, and role playing.</a:t>
            </a:r>
          </a:p>
          <a:p>
            <a:pPr marL="457200" lvl="0" indent="-228600" rtl="0">
              <a:spcBef>
                <a:spcPts val="0"/>
              </a:spcBef>
            </a:pPr>
            <a:r>
              <a:rPr lang="en"/>
              <a:t>Demonstrate knowledge of </a:t>
            </a:r>
            <a:r>
              <a:rPr lang="en" i="1"/>
              <a:t>The Odyssey</a:t>
            </a:r>
            <a:r>
              <a:rPr lang="en"/>
              <a:t> and the culture behind 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Week 9</a:t>
            </a:r>
          </a:p>
        </p:txBody>
      </p:sp>
      <p:sp>
        <p:nvSpPr>
          <p:cNvPr id="270" name="Shape 270"/>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Norse Mythology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Shape 275" descr="Thor – Wikipédia, a enciclopédia livre"/>
          <p:cNvPicPr preferRelativeResize="0"/>
          <p:nvPr/>
        </p:nvPicPr>
        <p:blipFill>
          <a:blip r:embed="rId3">
            <a:alphaModFix amt="26000"/>
          </a:blip>
          <a:stretch>
            <a:fillRect/>
          </a:stretch>
        </p:blipFill>
        <p:spPr>
          <a:xfrm>
            <a:off x="2284046" y="0"/>
            <a:ext cx="4575907" cy="5143500"/>
          </a:xfrm>
          <a:prstGeom prst="rect">
            <a:avLst/>
          </a:prstGeom>
          <a:noFill/>
          <a:ln>
            <a:noFill/>
          </a:ln>
        </p:spPr>
      </p:pic>
      <p:sp>
        <p:nvSpPr>
          <p:cNvPr id="276" name="Shape 27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Norse Mythology</a:t>
            </a:r>
          </a:p>
        </p:txBody>
      </p:sp>
      <p:sp>
        <p:nvSpPr>
          <p:cNvPr id="277" name="Shape 27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u="sng">
                <a:solidFill>
                  <a:schemeClr val="hlink"/>
                </a:solidFill>
                <a:hlinkClick r:id="rId4"/>
              </a:rPr>
              <a:t>Introduction </a:t>
            </a:r>
            <a:r>
              <a:rPr lang="en"/>
              <a:t>to characters, places, and viking people ppt.</a:t>
            </a:r>
          </a:p>
          <a:p>
            <a:pPr lvl="0">
              <a:spcBef>
                <a:spcPts val="0"/>
              </a:spcBef>
              <a:buNone/>
            </a:pPr>
            <a:r>
              <a:rPr lang="en"/>
              <a:t>Watch clips from “Thor” by Marvel 	</a:t>
            </a:r>
          </a:p>
          <a:p>
            <a:pPr lvl="0">
              <a:spcBef>
                <a:spcPts val="0"/>
              </a:spcBef>
              <a:buNone/>
            </a:pPr>
            <a:r>
              <a:rPr lang="en"/>
              <a:t>	Read d’Aulgaires’ “Heimdall, the Watchman of Asgard”</a:t>
            </a:r>
          </a:p>
          <a:p>
            <a:pPr lvl="0" rtl="0">
              <a:spcBef>
                <a:spcPts val="0"/>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Norse Mythology: 9 Realms</a:t>
            </a:r>
          </a:p>
        </p:txBody>
      </p:sp>
      <p:sp>
        <p:nvSpPr>
          <p:cNvPr id="283" name="Shape 28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a:spcBef>
                <a:spcPts val="0"/>
              </a:spcBef>
              <a:buAutoNum type="arabicPeriod"/>
            </a:pPr>
            <a:r>
              <a:rPr lang="en"/>
              <a:t>Asgard: home to the Aesir</a:t>
            </a:r>
          </a:p>
          <a:p>
            <a:pPr marL="457200" lvl="0" indent="-228600">
              <a:spcBef>
                <a:spcPts val="0"/>
              </a:spcBef>
              <a:buAutoNum type="arabicPeriod"/>
            </a:pPr>
            <a:r>
              <a:rPr lang="en"/>
              <a:t>Vanaheim: home of the Vanir</a:t>
            </a:r>
          </a:p>
          <a:p>
            <a:pPr marL="457200" lvl="0" indent="-228600">
              <a:spcBef>
                <a:spcPts val="0"/>
              </a:spcBef>
              <a:buAutoNum type="arabicPeriod"/>
            </a:pPr>
            <a:r>
              <a:rPr lang="en"/>
              <a:t>Alfheim: home of the light elves</a:t>
            </a:r>
          </a:p>
          <a:p>
            <a:pPr marL="457200" lvl="0" indent="-228600">
              <a:spcBef>
                <a:spcPts val="0"/>
              </a:spcBef>
              <a:buAutoNum type="arabicPeriod"/>
            </a:pPr>
            <a:r>
              <a:rPr lang="en"/>
              <a:t>Midgard: Middle earth, home of man</a:t>
            </a:r>
          </a:p>
          <a:p>
            <a:pPr marL="457200" lvl="0" indent="-228600">
              <a:spcBef>
                <a:spcPts val="0"/>
              </a:spcBef>
              <a:buAutoNum type="arabicPeriod"/>
            </a:pPr>
            <a:r>
              <a:rPr lang="en"/>
              <a:t>Jotunheim: home of the giants</a:t>
            </a:r>
          </a:p>
          <a:p>
            <a:pPr marL="457200" lvl="0" indent="-228600">
              <a:spcBef>
                <a:spcPts val="0"/>
              </a:spcBef>
              <a:buAutoNum type="arabicPeriod"/>
            </a:pPr>
            <a:r>
              <a:rPr lang="en"/>
              <a:t>Svartalfheim: home of the dark elves</a:t>
            </a:r>
          </a:p>
          <a:p>
            <a:pPr marL="457200" lvl="0" indent="-228600">
              <a:spcBef>
                <a:spcPts val="0"/>
              </a:spcBef>
              <a:buAutoNum type="arabicPeriod"/>
            </a:pPr>
            <a:r>
              <a:rPr lang="en"/>
              <a:t>Nidavellir: home of the dwarfs</a:t>
            </a:r>
          </a:p>
          <a:p>
            <a:pPr marL="457200" lvl="0" indent="-228600">
              <a:spcBef>
                <a:spcPts val="0"/>
              </a:spcBef>
              <a:buAutoNum type="arabicPeriod"/>
            </a:pPr>
            <a:r>
              <a:rPr lang="en"/>
              <a:t>Niflheim: north, underground is Helheim (home of the dead)</a:t>
            </a:r>
          </a:p>
          <a:p>
            <a:pPr marL="457200" lvl="0" indent="-228600">
              <a:spcBef>
                <a:spcPts val="0"/>
              </a:spcBef>
              <a:buAutoNum type="arabicPeriod"/>
            </a:pPr>
            <a:r>
              <a:rPr lang="en"/>
              <a:t>Muspelheim: South, home of fire giants and demons</a:t>
            </a:r>
          </a:p>
        </p:txBody>
      </p:sp>
      <p:pic>
        <p:nvPicPr>
          <p:cNvPr id="284" name="Shape 284" descr="File:Pasaules koks Igdrasils.jpg - Wikimedia Commons"/>
          <p:cNvPicPr preferRelativeResize="0"/>
          <p:nvPr/>
        </p:nvPicPr>
        <p:blipFill>
          <a:blip r:embed="rId3">
            <a:alphaModFix/>
          </a:blip>
          <a:stretch>
            <a:fillRect/>
          </a:stretch>
        </p:blipFill>
        <p:spPr>
          <a:xfrm>
            <a:off x="6462672" y="0"/>
            <a:ext cx="2681325" cy="3364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Norse Mythology: Gods</a:t>
            </a:r>
          </a:p>
        </p:txBody>
      </p:sp>
      <p:sp>
        <p:nvSpPr>
          <p:cNvPr id="290" name="Shape 29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a:spcBef>
                <a:spcPts val="0"/>
              </a:spcBef>
              <a:spcAft>
                <a:spcPts val="0"/>
              </a:spcAft>
            </a:pPr>
            <a:r>
              <a:rPr lang="en" dirty="0"/>
              <a:t>Odin:god of rain (Wednesday)</a:t>
            </a:r>
          </a:p>
          <a:p>
            <a:pPr marL="457200" lvl="0" indent="-228600">
              <a:spcBef>
                <a:spcPts val="0"/>
              </a:spcBef>
              <a:spcAft>
                <a:spcPts val="0"/>
              </a:spcAft>
            </a:pPr>
            <a:r>
              <a:rPr lang="en" dirty="0"/>
              <a:t>Frigg: Odin’s wife (Friday)</a:t>
            </a:r>
          </a:p>
          <a:p>
            <a:pPr marL="457200" lvl="0" indent="-228600">
              <a:spcBef>
                <a:spcPts val="0"/>
              </a:spcBef>
              <a:spcAft>
                <a:spcPts val="0"/>
              </a:spcAft>
              <a:buAutoNum type="arabicPeriod"/>
            </a:pPr>
            <a:r>
              <a:rPr lang="en" dirty="0"/>
              <a:t>Thor: god of lightning; marries Sif (Thursday)</a:t>
            </a:r>
          </a:p>
          <a:p>
            <a:pPr marL="457200" lvl="0" indent="-228600">
              <a:spcBef>
                <a:spcPts val="0"/>
              </a:spcBef>
              <a:spcAft>
                <a:spcPts val="0"/>
              </a:spcAft>
              <a:buAutoNum type="arabicPeriod"/>
            </a:pPr>
            <a:r>
              <a:rPr lang="en" dirty="0"/>
              <a:t>Balder: god of light; most pure and beloved</a:t>
            </a:r>
          </a:p>
          <a:p>
            <a:pPr marL="457200" lvl="0" indent="-228600">
              <a:spcBef>
                <a:spcPts val="0"/>
              </a:spcBef>
              <a:spcAft>
                <a:spcPts val="0"/>
              </a:spcAft>
              <a:buAutoNum type="arabicPeriod"/>
            </a:pPr>
            <a:r>
              <a:rPr lang="en" dirty="0"/>
              <a:t>Hod or Hoder: blind; Loki tricks him to throw mistletoe that kills Balder</a:t>
            </a:r>
          </a:p>
          <a:p>
            <a:pPr marL="457200" lvl="0" indent="-228600">
              <a:spcBef>
                <a:spcPts val="0"/>
              </a:spcBef>
              <a:spcAft>
                <a:spcPts val="0"/>
              </a:spcAft>
              <a:buAutoNum type="arabicPeriod"/>
            </a:pPr>
            <a:r>
              <a:rPr lang="en" dirty="0"/>
              <a:t>Tyr: (Tuesday)</a:t>
            </a:r>
          </a:p>
          <a:p>
            <a:pPr marL="457200" lvl="0" indent="-228600">
              <a:spcBef>
                <a:spcPts val="0"/>
              </a:spcBef>
              <a:spcAft>
                <a:spcPts val="0"/>
              </a:spcAft>
              <a:buAutoNum type="arabicPeriod"/>
            </a:pPr>
            <a:r>
              <a:rPr lang="en" dirty="0"/>
              <a:t>Heimdall: Guards Asgard and Bifrost the rainbow road</a:t>
            </a:r>
          </a:p>
          <a:p>
            <a:pPr marL="457200" lvl="0" indent="-228600">
              <a:spcBef>
                <a:spcPts val="0"/>
              </a:spcBef>
              <a:spcAft>
                <a:spcPts val="0"/>
              </a:spcAft>
              <a:buAutoNum type="arabicPeriod"/>
            </a:pPr>
            <a:r>
              <a:rPr lang="en" dirty="0"/>
              <a:t>Bragi:</a:t>
            </a:r>
          </a:p>
          <a:p>
            <a:pPr marL="457200" lvl="0" indent="-228600">
              <a:spcBef>
                <a:spcPts val="0"/>
              </a:spcBef>
              <a:spcAft>
                <a:spcPts val="0"/>
              </a:spcAft>
              <a:buAutoNum type="arabicPeriod"/>
            </a:pPr>
            <a:r>
              <a:rPr lang="en" dirty="0"/>
              <a:t>Hermod:</a:t>
            </a:r>
          </a:p>
          <a:p>
            <a:pPr marL="457200" lvl="0" indent="-228600">
              <a:spcBef>
                <a:spcPts val="0"/>
              </a:spcBef>
              <a:spcAft>
                <a:spcPts val="0"/>
              </a:spcAft>
              <a:buAutoNum type="arabicPeriod"/>
            </a:pPr>
            <a:r>
              <a:rPr lang="en" dirty="0"/>
              <a:t>Vidar:</a:t>
            </a:r>
          </a:p>
          <a:p>
            <a:pPr marL="457200" lvl="0" indent="-228600" rtl="0">
              <a:spcBef>
                <a:spcPts val="0"/>
              </a:spcBef>
              <a:spcAft>
                <a:spcPts val="0"/>
              </a:spcAft>
              <a:buAutoNum type="arabicPeriod"/>
            </a:pPr>
            <a:r>
              <a:rPr lang="en" dirty="0"/>
              <a:t>Vali</a:t>
            </a:r>
          </a:p>
          <a:p>
            <a:pPr marL="457200" lvl="0" indent="-228600">
              <a:spcBef>
                <a:spcPts val="0"/>
              </a:spcBef>
              <a:spcAft>
                <a:spcPts val="0"/>
              </a:spcAft>
            </a:pPr>
            <a:r>
              <a:rPr lang="en" dirty="0"/>
              <a:t>Loki: half god, half giant; treated like a </a:t>
            </a:r>
            <a:r>
              <a:rPr lang="en" dirty="0" smtClean="0"/>
              <a:t>brother or Thor’s servant</a:t>
            </a:r>
            <a:endParaRPr lang="en" dirty="0"/>
          </a:p>
        </p:txBody>
      </p:sp>
      <p:pic>
        <p:nvPicPr>
          <p:cNvPr id="291" name="Shape 291" descr="Avengers concept art: Thor | Character Designs by Charlie We… | Flickr"/>
          <p:cNvPicPr preferRelativeResize="0"/>
          <p:nvPr/>
        </p:nvPicPr>
        <p:blipFill>
          <a:blip r:embed="rId3">
            <a:alphaModFix/>
          </a:blip>
          <a:stretch>
            <a:fillRect/>
          </a:stretch>
        </p:blipFill>
        <p:spPr>
          <a:xfrm>
            <a:off x="7584724" y="2826324"/>
            <a:ext cx="1559274" cy="231717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Norse Mythology</a:t>
            </a:r>
          </a:p>
        </p:txBody>
      </p:sp>
      <p:sp>
        <p:nvSpPr>
          <p:cNvPr id="297" name="Shape 29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Clr>
                <a:schemeClr val="dk1"/>
              </a:buClr>
              <a:buSzPct val="61111"/>
              <a:buFont typeface="Arial"/>
              <a:buNone/>
            </a:pPr>
            <a:r>
              <a:rPr lang="en"/>
              <a:t>“</a:t>
            </a:r>
            <a:r>
              <a:rPr lang="en" u="sng">
                <a:solidFill>
                  <a:schemeClr val="accent5"/>
                </a:solidFill>
                <a:hlinkClick r:id="rId3"/>
              </a:rPr>
              <a:t>Clash of the Gods:Norse Mythology</a:t>
            </a:r>
            <a:r>
              <a:rPr lang="en"/>
              <a:t>” (the first 12 min.)</a:t>
            </a:r>
          </a:p>
          <a:p>
            <a:pPr marL="457200" lvl="0" indent="-228600" rtl="0">
              <a:spcBef>
                <a:spcPts val="0"/>
              </a:spcBef>
            </a:pPr>
            <a:r>
              <a:rPr lang="en"/>
              <a:t>In your notes answer the following: What connections do you make with Norse stories and other stories you are familiar with?</a:t>
            </a:r>
          </a:p>
          <a:p>
            <a:pPr lvl="0" rtl="0">
              <a:spcBef>
                <a:spcPts val="0"/>
              </a:spcBef>
              <a:buNone/>
            </a:pPr>
            <a:r>
              <a:rPr lang="en"/>
              <a:t>Read stories from d’Aulaires’ </a:t>
            </a:r>
            <a:r>
              <a:rPr lang="en" i="1"/>
              <a:t>Norse Gods and Giants</a:t>
            </a:r>
          </a:p>
          <a:p>
            <a:pPr lvl="0">
              <a:spcBef>
                <a:spcPts val="0"/>
              </a:spcBef>
              <a:buNone/>
            </a:pPr>
            <a:endParaRP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497</Words>
  <Application>Microsoft Office PowerPoint</Application>
  <PresentationFormat>On-screen Show (16:9)</PresentationFormat>
  <Paragraphs>57</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simple-light-2</vt:lpstr>
      <vt:lpstr>Mythology </vt:lpstr>
      <vt:lpstr>C.C.S.S. Standards</vt:lpstr>
      <vt:lpstr>C.C.S.S. Standards</vt:lpstr>
      <vt:lpstr>Learning Objective(s)</vt:lpstr>
      <vt:lpstr>Week 9</vt:lpstr>
      <vt:lpstr>Norse Mythology</vt:lpstr>
      <vt:lpstr>Norse Mythology: 9 Realms</vt:lpstr>
      <vt:lpstr>Norse Mythology: Gods</vt:lpstr>
      <vt:lpstr>Norse Mythology</vt:lpstr>
      <vt:lpstr>Norse Mythology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Mythology </dc:title>
  <dc:creator>Neva Ward</dc:creator>
  <cp:lastModifiedBy>Neva Ward</cp:lastModifiedBy>
  <cp:revision>1</cp:revision>
  <dcterms:modified xsi:type="dcterms:W3CDTF">2017-05-01T22:59:21Z</dcterms:modified>
</cp:coreProperties>
</file>