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wgPymD-NBQU"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kgyAPrv30eg"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classzone.com/cz/books/ml_lit_gr10/resources/pdfs/power_thinking/10_caesar.pd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lnSpc>
                <a:spcPct val="115000"/>
              </a:lnSpc>
              <a:spcBef>
                <a:spcPts val="0"/>
              </a:spcBef>
              <a:spcAft>
                <a:spcPts val="1600"/>
              </a:spcAft>
              <a:buClr>
                <a:schemeClr val="dk1"/>
              </a:buClr>
              <a:buSzPct val="61111"/>
              <a:buFont typeface="Arial"/>
              <a:buNone/>
            </a:pPr>
            <a:r>
              <a:rPr lang="en" sz="1800" u="sng">
                <a:solidFill>
                  <a:schemeClr val="accent5"/>
                </a:solidFill>
                <a:hlinkClick r:id="rId2"/>
              </a:rPr>
              <a:t>https://www.youtube.com/watch?v=wgPymD-NBQU</a:t>
            </a:r>
            <a:r>
              <a:rPr lang="en" sz="1800">
                <a:solidFill>
                  <a:schemeClr val="dk2"/>
                </a:solidFill>
              </a:rPr>
              <a:t> </a:t>
            </a:r>
          </a:p>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madisonhighlibrary.weebly.com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lnSpc>
                <a:spcPct val="115000"/>
              </a:lnSpc>
              <a:spcBef>
                <a:spcPts val="0"/>
              </a:spcBef>
              <a:spcAft>
                <a:spcPts val="1600"/>
              </a:spcAft>
              <a:buClr>
                <a:schemeClr val="dk1"/>
              </a:buClr>
              <a:buSzPct val="61111"/>
              <a:buFont typeface="Arial"/>
              <a:buNone/>
            </a:pPr>
            <a:r>
              <a:rPr lang="en" sz="1800" u="sng">
                <a:solidFill>
                  <a:schemeClr val="accent5"/>
                </a:solidFill>
                <a:hlinkClick r:id="rId2"/>
              </a:rPr>
              <a:t>https://www.youtube.com/watch?v=kgyAPrv30eg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u="sng">
                <a:solidFill>
                  <a:schemeClr val="hlink"/>
                </a:solidFill>
                <a:hlinkClick r:id="rId2"/>
              </a:rPr>
              <a:t>http://www.classzone.com/cz/books/ml_lit_gr10/resources/pdfs/power_thinking/10_caesar.pdf</a:t>
            </a:r>
          </a:p>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Use the tree map to complete this task.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This idea may be more appropriate if I taught seniors ro a class that only read Shakespeare. As it is, it would be difficult for students to form an educated idea because their experience with the texts is severely  limited.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youtube.com/v/wgPymD-NBQU" TargetMode="External"/><Relationship Id="rId4" Type="http://schemas.openxmlformats.org/officeDocument/2006/relationships/image" Target="../media/image0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worldbookonline.com/student/article?id=ar504520&amp;st=shakespeare#tab=homepag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worldbookonline.com/student/article?id=ar737154&amp;st=shakespeare#tab=homepag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worldbookonline.com/student/article?id=ar086860&amp;st=julius+caesar#tab=homepag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youtube.com/v/kgyAPrv30eg" TargetMode="External"/><Relationship Id="rId4" Type="http://schemas.openxmlformats.org/officeDocument/2006/relationships/image" Target="../media/image0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youtube.com/watch?v=mIESu4yXco4"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youtube.com/watch?v=lnLahYbq_7Q"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classzone.com/cz/books/ml_lit_gr10/secured/teacher/resources/pdfs/assessment_file/AS_Book2_L10B.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hakespeare.mit.edu/julius_caesar/full.html" TargetMode="External"/><Relationship Id="rId4" Type="http://schemas.openxmlformats.org/officeDocument/2006/relationships/hyperlink" Target="http://www.william-shakespeare.info/script-text-julius-caesar.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rIns="91425" tIns="91425">
            <a:noAutofit/>
          </a:bodyPr>
          <a:lstStyle/>
          <a:p>
            <a:pPr lvl="0">
              <a:spcBef>
                <a:spcPts val="0"/>
              </a:spcBef>
              <a:buNone/>
            </a:pPr>
            <a:r>
              <a:rPr lang="en"/>
              <a:t>Shakespeare’s Julius Caesar</a:t>
            </a:r>
          </a:p>
        </p:txBody>
      </p:sp>
      <p:sp>
        <p:nvSpPr>
          <p:cNvPr id="55" name="Shape 55"/>
          <p:cNvSpPr txBox="1"/>
          <p:nvPr>
            <p:ph idx="1" type="subTitle"/>
          </p:nvPr>
        </p:nvSpPr>
        <p:spPr>
          <a:xfrm>
            <a:off x="311700" y="2834125"/>
            <a:ext cx="8520600" cy="792600"/>
          </a:xfrm>
          <a:prstGeom prst="rect">
            <a:avLst/>
          </a:prstGeom>
        </p:spPr>
        <p:txBody>
          <a:bodyPr anchorCtr="0" anchor="t" bIns="91425" lIns="91425" rIns="91425" tIns="91425">
            <a:noAutofit/>
          </a:bodyPr>
          <a:lstStyle/>
          <a:p>
            <a:pPr lvl="0">
              <a:spcBef>
                <a:spcPts val="0"/>
              </a:spcBef>
              <a:buNone/>
            </a:pPr>
            <a:r>
              <a:rPr lang="en"/>
              <a:t>Lesson Plans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Historical background</a:t>
            </a:r>
          </a:p>
        </p:txBody>
      </p:sp>
      <p:sp>
        <p:nvSpPr>
          <p:cNvPr id="115" name="Shape 11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sp>
        <p:nvSpPr>
          <p:cNvPr descr="View full lesson: http://ed.ted.com/lessons/the-great-conspiracy-against-julius-caesar-kathryn-tempest  On March 15th, 44 BCE, Roman dictator Julius Caesar was assassinated by a group of about 60 of his own senators. Why did these self-titled Liberators want him dead? And why did Brutus, whose own life had been saved by Caesar, join in the plot? Kathryn Tempest investigates the personal and political assassination of Julius Caesar.  Lesson by Kathryn Tempest, animation by Brett Underhill." id="116" name="Shape 116" title="The great conspiracy against Julius Caesar - Kathryn Tempest">
            <a:hlinkClick r:id="rId3"/>
          </p:cNvPr>
          <p:cNvSpPr/>
          <p:nvPr/>
        </p:nvSpPr>
        <p:spPr>
          <a:xfrm>
            <a:off x="311700" y="1152475"/>
            <a:ext cx="4572000" cy="3429000"/>
          </a:xfrm>
          <a:prstGeom prst="rect">
            <a:avLst/>
          </a:prstGeom>
          <a:blipFill>
            <a:blip r:embed="rId4">
              <a:alphaModFix/>
            </a:blip>
            <a:stretch>
              <a:fillRect/>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Shakespeare background</a:t>
            </a:r>
          </a:p>
          <a:p>
            <a:pPr lvl="0">
              <a:spcBef>
                <a:spcPts val="0"/>
              </a:spcBef>
              <a:buNone/>
            </a:pPr>
            <a:r>
              <a:t/>
            </a:r>
            <a:endParaRPr/>
          </a:p>
        </p:txBody>
      </p:sp>
      <p:sp>
        <p:nvSpPr>
          <p:cNvPr id="122" name="Shape 12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u="sng">
                <a:solidFill>
                  <a:schemeClr val="hlink"/>
                </a:solidFill>
                <a:hlinkClick r:id="rId3"/>
              </a:rPr>
              <a:t>http://www.worldbookonline.com/student/article?id=ar504520&amp;st=shakespeare#tab=homepage</a:t>
            </a:r>
          </a:p>
          <a:p>
            <a:pPr lvl="0">
              <a:spcBef>
                <a:spcPts val="0"/>
              </a:spcBef>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The play’s background</a:t>
            </a:r>
          </a:p>
        </p:txBody>
      </p:sp>
      <p:sp>
        <p:nvSpPr>
          <p:cNvPr id="128" name="Shape 12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u="sng">
                <a:solidFill>
                  <a:schemeClr val="hlink"/>
                </a:solidFill>
                <a:hlinkClick r:id="rId3"/>
              </a:rPr>
              <a:t>http://www.worldbookonline.com/student/article?id=ar737154&amp;st=shakespeare#tab=homepage</a:t>
            </a:r>
          </a:p>
          <a:p>
            <a:pPr lvl="0">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Gaius Julius Caesar background</a:t>
            </a:r>
          </a:p>
        </p:txBody>
      </p:sp>
      <p:sp>
        <p:nvSpPr>
          <p:cNvPr id="134" name="Shape 13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u="sng">
                <a:solidFill>
                  <a:schemeClr val="hlink"/>
                </a:solidFill>
                <a:hlinkClick r:id="rId3"/>
              </a:rPr>
              <a:t>http://www.worldbookonline.com/student/article?id=ar086860&amp;st=julius+caesar#tab=homepage</a:t>
            </a:r>
          </a:p>
          <a:p>
            <a:pPr lv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Summary of the play</a:t>
            </a:r>
          </a:p>
        </p:txBody>
      </p:sp>
      <p:sp>
        <p:nvSpPr>
          <p:cNvPr id="140" name="Shape 14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t/>
            </a:r>
            <a:endParaRPr/>
          </a:p>
        </p:txBody>
      </p:sp>
      <p:sp>
        <p:nvSpPr>
          <p:cNvPr descr="Check out William Shakespeare's Julius Caesar Video SparkNote: Quick and easy Julius Caesar synopsis, analysis, and discussion of major characters and themes in the play. For more Julius Caesar resources, go to www.sparknotes.com/shakespeare/juliuscaesar. For a translation of the entire play into modern English, check out No Fear Shakespeare at nfs.sparknotes.com/juliuscaesar." id="141" name="Shape 141" title="Video SparkNotes: Shakespeare's Julius Caesar summary">
            <a:hlinkClick r:id="rId3"/>
          </p:cNvPr>
          <p:cNvSpPr/>
          <p:nvPr/>
        </p:nvSpPr>
        <p:spPr>
          <a:xfrm>
            <a:off x="311700" y="1017725"/>
            <a:ext cx="4572000" cy="3429000"/>
          </a:xfrm>
          <a:prstGeom prst="rect">
            <a:avLst/>
          </a:prstGeom>
          <a:blipFill>
            <a:blip r:embed="rId4">
              <a:alphaModFix/>
            </a:blip>
            <a:stretch>
              <a:fillRect/>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Rhetoric</a:t>
            </a:r>
          </a:p>
        </p:txBody>
      </p:sp>
      <p:sp>
        <p:nvSpPr>
          <p:cNvPr id="147" name="Shape 14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What is rhetoric: </a:t>
            </a:r>
            <a:r>
              <a:rPr lang="en" u="sng">
                <a:solidFill>
                  <a:schemeClr val="hlink"/>
                </a:solidFill>
                <a:hlinkClick r:id="rId3"/>
              </a:rPr>
              <a:t>https://www.youtube.com/watch?v=mIESu4yXco4</a:t>
            </a:r>
          </a:p>
          <a:p>
            <a:pPr lvl="0">
              <a:spcBef>
                <a:spcPts val="0"/>
              </a:spcBef>
              <a:buNone/>
            </a:pPr>
            <a:r>
              <a:rPr lang="en"/>
              <a:t>	Rhetorical question (pg. 1088)</a:t>
            </a:r>
          </a:p>
          <a:p>
            <a:pPr indent="457200" lvl="0">
              <a:spcBef>
                <a:spcPts val="0"/>
              </a:spcBef>
              <a:buNone/>
            </a:pPr>
            <a:r>
              <a:rPr lang="en"/>
              <a:t>Repetition (pg. 1088)</a:t>
            </a:r>
          </a:p>
          <a:p>
            <a:pPr indent="457200" lvl="0">
              <a:spcBef>
                <a:spcPts val="0"/>
              </a:spcBef>
              <a:buNone/>
            </a:pPr>
            <a:r>
              <a:rPr lang="en"/>
              <a:t>Parallelism (pg. 1088)</a:t>
            </a:r>
          </a:p>
          <a:p>
            <a:pPr lvl="0">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Audiobook</a:t>
            </a:r>
          </a:p>
        </p:txBody>
      </p:sp>
      <p:sp>
        <p:nvSpPr>
          <p:cNvPr id="153" name="Shape 15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b="1" lang="en" u="sng">
                <a:solidFill>
                  <a:schemeClr val="hlink"/>
                </a:solidFill>
                <a:hlinkClick r:id="rId3"/>
              </a:rPr>
              <a:t>https://www.youtube.com/watch?v=lnLahYbq_7Q</a:t>
            </a:r>
          </a:p>
          <a:p>
            <a:pPr lvl="0">
              <a:spcBef>
                <a:spcPts val="0"/>
              </a:spcBef>
              <a:buNone/>
            </a:pPr>
            <a:r>
              <a:rPr b="1" lang="en"/>
              <a:t>(start 3 min. in)</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Unit 11 test</a:t>
            </a:r>
          </a:p>
        </p:txBody>
      </p:sp>
      <p:sp>
        <p:nvSpPr>
          <p:cNvPr id="159" name="Shape 15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u="sng">
                <a:solidFill>
                  <a:schemeClr val="hlink"/>
                </a:solidFill>
                <a:hlinkClick r:id="rId3"/>
              </a:rPr>
              <a:t>http://www.classzone.com/cz/books/ml_lit_gr10/secured/teacher/resources/pdfs/assessment_file/AS_Book2_L10B.pdf</a:t>
            </a:r>
          </a:p>
          <a:p>
            <a:pPr lvl="0">
              <a:spcBef>
                <a:spcPts val="0"/>
              </a:spcBef>
              <a:buNone/>
            </a:pPr>
            <a:r>
              <a:rPr lang="en"/>
              <a:t>Pgs. 245-253 (easy version)</a:t>
            </a:r>
          </a:p>
          <a:p>
            <a:pPr lvl="0">
              <a:spcBef>
                <a:spcPts val="0"/>
              </a:spcBef>
              <a:buNone/>
            </a:pPr>
            <a:r>
              <a:rPr lang="en"/>
              <a:t>Pgs. 257-265 (challenging version)</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Objectives</a:t>
            </a:r>
          </a:p>
        </p:txBody>
      </p:sp>
      <p:sp>
        <p:nvSpPr>
          <p:cNvPr id="61" name="Shape 6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SWBAT define and identify the elements of drama and tragedy in Shakespeare’s Julius Caesar.</a:t>
            </a:r>
          </a:p>
          <a:p>
            <a:pPr lvl="0">
              <a:spcBef>
                <a:spcPts val="0"/>
              </a:spcBef>
              <a:buNone/>
            </a:pPr>
            <a:r>
              <a:rPr lang="en"/>
              <a:t>SWBAT Analyze why Brutus betrays Caesar and defend if the assassination was justifiable.(RL.9-10.3).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Online text</a:t>
            </a:r>
          </a:p>
        </p:txBody>
      </p:sp>
      <p:sp>
        <p:nvSpPr>
          <p:cNvPr id="67" name="Shape 6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u="sng">
                <a:solidFill>
                  <a:schemeClr val="hlink"/>
                </a:solidFill>
                <a:hlinkClick r:id="rId3"/>
              </a:rPr>
              <a:t>http://shakespeare.mit.edu/julius_caesar/full.html</a:t>
            </a:r>
          </a:p>
          <a:p>
            <a:pPr indent="457200" lvl="0" rtl="0">
              <a:spcBef>
                <a:spcPts val="0"/>
              </a:spcBef>
              <a:buNone/>
            </a:pPr>
            <a:r>
              <a:rPr lang="en"/>
              <a:t>o</a:t>
            </a:r>
            <a:r>
              <a:rPr lang="en"/>
              <a:t>r</a:t>
            </a:r>
          </a:p>
          <a:p>
            <a:pPr indent="0" lvl="0" marL="0" rtl="0">
              <a:spcBef>
                <a:spcPts val="0"/>
              </a:spcBef>
              <a:buNone/>
            </a:pPr>
            <a:r>
              <a:rPr lang="en" u="sng">
                <a:solidFill>
                  <a:schemeClr val="hlink"/>
                </a:solidFill>
                <a:hlinkClick r:id="rId4"/>
              </a:rPr>
              <a:t>http://www.william-shakespeare.info/script-text-julius-caesar.htm</a:t>
            </a:r>
          </a:p>
          <a:p>
            <a:pPr indent="457200" lvl="0" marL="0" rtl="0">
              <a:spcBef>
                <a:spcPts val="0"/>
              </a:spcBef>
              <a:buNone/>
            </a:pPr>
            <a:r>
              <a:rPr lang="en"/>
              <a:t>Or </a:t>
            </a:r>
          </a:p>
          <a:p>
            <a:pPr indent="0" lvl="0" marL="0">
              <a:spcBef>
                <a:spcPts val="0"/>
              </a:spcBef>
              <a:buNone/>
            </a:pPr>
            <a:r>
              <a:rPr lang="en"/>
              <a:t>a google search will lead you to many options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Drama and tragedy characteristics </a:t>
            </a:r>
          </a:p>
        </p:txBody>
      </p:sp>
      <p:sp>
        <p:nvSpPr>
          <p:cNvPr id="73" name="Shape 73"/>
          <p:cNvSpPr txBox="1"/>
          <p:nvPr>
            <p:ph idx="1" type="body"/>
          </p:nvPr>
        </p:nvSpPr>
        <p:spPr>
          <a:xfrm>
            <a:off x="311700" y="1152475"/>
            <a:ext cx="3999900" cy="3416400"/>
          </a:xfrm>
          <a:prstGeom prst="rect">
            <a:avLst/>
          </a:prstGeom>
        </p:spPr>
        <p:txBody>
          <a:bodyPr anchorCtr="0" anchor="t" bIns="91425" lIns="91425" rIns="91425" tIns="91425">
            <a:noAutofit/>
          </a:bodyPr>
          <a:lstStyle/>
          <a:p>
            <a:pPr lvl="0">
              <a:spcBef>
                <a:spcPts val="0"/>
              </a:spcBef>
              <a:buNone/>
            </a:pPr>
            <a:r>
              <a:rPr lang="en" sz="2400"/>
              <a:t>Tragic hero (1086)</a:t>
            </a:r>
          </a:p>
          <a:p>
            <a:pPr lvl="0">
              <a:spcBef>
                <a:spcPts val="0"/>
              </a:spcBef>
              <a:buNone/>
            </a:pPr>
            <a:r>
              <a:rPr lang="en" sz="2400"/>
              <a:t>Dramatic irony (1086)</a:t>
            </a:r>
          </a:p>
          <a:p>
            <a:pPr lvl="0">
              <a:spcBef>
                <a:spcPts val="0"/>
              </a:spcBef>
              <a:buNone/>
            </a:pPr>
            <a:r>
              <a:rPr lang="en" sz="2400"/>
              <a:t>Soliloquy (1086)</a:t>
            </a:r>
          </a:p>
          <a:p>
            <a:pPr lvl="0">
              <a:spcBef>
                <a:spcPts val="0"/>
              </a:spcBef>
              <a:buNone/>
            </a:pPr>
            <a:r>
              <a:rPr lang="en" sz="2400"/>
              <a:t>Aside (1086)</a:t>
            </a:r>
          </a:p>
          <a:p>
            <a:pPr lvl="0">
              <a:spcBef>
                <a:spcPts val="0"/>
              </a:spcBef>
              <a:buNone/>
            </a:pPr>
            <a:r>
              <a:t/>
            </a:r>
            <a:endParaRPr/>
          </a:p>
        </p:txBody>
      </p:sp>
      <p:sp>
        <p:nvSpPr>
          <p:cNvPr id="74" name="Shape 74"/>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None/>
            </a:pPr>
            <a:r>
              <a:rPr lang="en"/>
              <a:t>High social rank, flawed, suffers ruin</a:t>
            </a:r>
          </a:p>
          <a:p>
            <a:pPr lvl="0">
              <a:spcBef>
                <a:spcPts val="0"/>
              </a:spcBef>
              <a:buNone/>
            </a:pPr>
            <a:r>
              <a:rPr lang="en"/>
              <a:t>Audience knows, but characters don’t</a:t>
            </a:r>
          </a:p>
          <a:p>
            <a:pPr lvl="0">
              <a:spcBef>
                <a:spcPts val="0"/>
              </a:spcBef>
              <a:buNone/>
            </a:pPr>
            <a:r>
              <a:rPr lang="en"/>
              <a:t>Solo speech</a:t>
            </a:r>
          </a:p>
          <a:p>
            <a:pPr lvl="0">
              <a:spcBef>
                <a:spcPts val="0"/>
              </a:spcBef>
              <a:buNone/>
            </a:pPr>
            <a:r>
              <a:rPr lang="en"/>
              <a:t>Remark to audience or character, but no one else can hear</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Drama and tragedy characteristics</a:t>
            </a:r>
          </a:p>
        </p:txBody>
      </p:sp>
      <p:sp>
        <p:nvSpPr>
          <p:cNvPr id="80" name="Shape 80"/>
          <p:cNvSpPr txBox="1"/>
          <p:nvPr>
            <p:ph idx="1" type="body"/>
          </p:nvPr>
        </p:nvSpPr>
        <p:spPr>
          <a:xfrm>
            <a:off x="311700" y="1152475"/>
            <a:ext cx="3999900" cy="3416400"/>
          </a:xfrm>
          <a:prstGeom prst="rect">
            <a:avLst/>
          </a:prstGeom>
        </p:spPr>
        <p:txBody>
          <a:bodyPr anchorCtr="0" anchor="t" bIns="91425" lIns="91425" rIns="91425" tIns="91425">
            <a:noAutofit/>
          </a:bodyPr>
          <a:lstStyle/>
          <a:p>
            <a:pPr lvl="0">
              <a:spcBef>
                <a:spcPts val="0"/>
              </a:spcBef>
              <a:buNone/>
            </a:pPr>
            <a:r>
              <a:rPr lang="en" sz="2400"/>
              <a:t>Blank verse (1088)</a:t>
            </a:r>
          </a:p>
          <a:p>
            <a:pPr lvl="0">
              <a:spcBef>
                <a:spcPts val="0"/>
              </a:spcBef>
              <a:buNone/>
            </a:pPr>
            <a:r>
              <a:rPr lang="en" sz="2400"/>
              <a:t>Rhetorical devices (1088)</a:t>
            </a:r>
          </a:p>
          <a:p>
            <a:pPr indent="457200" lvl="0" rtl="0">
              <a:spcBef>
                <a:spcPts val="0"/>
              </a:spcBef>
              <a:buNone/>
            </a:pPr>
            <a:r>
              <a:rPr lang="en" sz="2400"/>
              <a:t>Repetition (1088)</a:t>
            </a:r>
          </a:p>
          <a:p>
            <a:pPr indent="457200" lvl="0" rtl="0">
              <a:spcBef>
                <a:spcPts val="0"/>
              </a:spcBef>
              <a:buNone/>
            </a:pPr>
            <a:r>
              <a:rPr lang="en" sz="2400"/>
              <a:t>Parallelism (1088)</a:t>
            </a:r>
          </a:p>
          <a:p>
            <a:pPr indent="457200" lvl="0">
              <a:spcBef>
                <a:spcPts val="0"/>
              </a:spcBef>
              <a:buNone/>
            </a:pPr>
            <a:r>
              <a:rPr lang="en" sz="2400"/>
              <a:t>Rhetorical questions (1088)</a:t>
            </a:r>
          </a:p>
          <a:p>
            <a:pPr lvl="0">
              <a:spcBef>
                <a:spcPts val="0"/>
              </a:spcBef>
              <a:buNone/>
            </a:pPr>
            <a:r>
              <a:t/>
            </a:r>
            <a:endParaRPr/>
          </a:p>
        </p:txBody>
      </p:sp>
      <p:sp>
        <p:nvSpPr>
          <p:cNvPr id="81" name="Shape 81"/>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None/>
            </a:pPr>
            <a:r>
              <a:rPr lang="en"/>
              <a:t>Unrhymed iambic pentameter</a:t>
            </a:r>
          </a:p>
          <a:p>
            <a:pPr lvl="0">
              <a:spcBef>
                <a:spcPts val="0"/>
              </a:spcBef>
              <a:buNone/>
            </a:pPr>
            <a:r>
              <a:rPr lang="en"/>
              <a:t>How you convey your message</a:t>
            </a:r>
          </a:p>
          <a:p>
            <a:pPr lvl="0">
              <a:spcBef>
                <a:spcPts val="0"/>
              </a:spcBef>
              <a:buNone/>
            </a:pPr>
            <a:r>
              <a:rPr lang="en"/>
              <a:t>“I have a dream speech”</a:t>
            </a:r>
          </a:p>
          <a:p>
            <a:pPr lvl="0">
              <a:spcBef>
                <a:spcPts val="0"/>
              </a:spcBef>
              <a:buNone/>
            </a:pPr>
            <a:r>
              <a:rPr lang="en"/>
              <a:t>Grammar structure</a:t>
            </a:r>
          </a:p>
          <a:p>
            <a:pPr lvl="0">
              <a:spcBef>
                <a:spcPts val="0"/>
              </a:spcBef>
              <a:buNone/>
            </a:pPr>
            <a:r>
              <a:rPr lang="en"/>
              <a:t>Question not meant to be answered</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Activity suggestions by Marzano</a:t>
            </a:r>
          </a:p>
        </p:txBody>
      </p:sp>
      <p:sp>
        <p:nvSpPr>
          <p:cNvPr id="87" name="Shape 8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88" name="Shape 88"/>
          <p:cNvPicPr preferRelativeResize="0"/>
          <p:nvPr/>
        </p:nvPicPr>
        <p:blipFill>
          <a:blip r:embed="rId3">
            <a:alphaModFix/>
          </a:blip>
          <a:stretch>
            <a:fillRect/>
          </a:stretch>
        </p:blipFill>
        <p:spPr>
          <a:xfrm>
            <a:off x="311700" y="1152476"/>
            <a:ext cx="6436298" cy="3618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t>Activity suggestions by Marzano</a:t>
            </a:r>
          </a:p>
          <a:p>
            <a:pPr lvl="0">
              <a:spcBef>
                <a:spcPts val="0"/>
              </a:spcBef>
              <a:buNone/>
            </a:pPr>
            <a:r>
              <a:t/>
            </a:r>
            <a:endParaRPr/>
          </a:p>
        </p:txBody>
      </p:sp>
      <p:sp>
        <p:nvSpPr>
          <p:cNvPr id="94" name="Shape 9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95" name="Shape 95"/>
          <p:cNvPicPr preferRelativeResize="0"/>
          <p:nvPr/>
        </p:nvPicPr>
        <p:blipFill>
          <a:blip r:embed="rId3">
            <a:alphaModFix/>
          </a:blip>
          <a:stretch>
            <a:fillRect/>
          </a:stretch>
        </p:blipFill>
        <p:spPr>
          <a:xfrm>
            <a:off x="311700" y="1152476"/>
            <a:ext cx="6686149" cy="3759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t>Activity suggestions by Marzano</a:t>
            </a:r>
          </a:p>
          <a:p>
            <a:pPr lvl="0">
              <a:spcBef>
                <a:spcPts val="0"/>
              </a:spcBef>
              <a:buNone/>
            </a:pPr>
            <a:r>
              <a:t/>
            </a:r>
            <a:endParaRPr/>
          </a:p>
        </p:txBody>
      </p:sp>
      <p:sp>
        <p:nvSpPr>
          <p:cNvPr id="101" name="Shape 10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02" name="Shape 102"/>
          <p:cNvPicPr preferRelativeResize="0"/>
          <p:nvPr/>
        </p:nvPicPr>
        <p:blipFill>
          <a:blip r:embed="rId3">
            <a:alphaModFix/>
          </a:blip>
          <a:stretch>
            <a:fillRect/>
          </a:stretch>
        </p:blipFill>
        <p:spPr>
          <a:xfrm>
            <a:off x="311700" y="1152476"/>
            <a:ext cx="7243525" cy="4072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t>Activity suggestions by Marzano</a:t>
            </a:r>
          </a:p>
          <a:p>
            <a:pPr lvl="0">
              <a:spcBef>
                <a:spcPts val="0"/>
              </a:spcBef>
              <a:buNone/>
            </a:pPr>
            <a:r>
              <a:t/>
            </a:r>
            <a:endParaRPr/>
          </a:p>
        </p:txBody>
      </p:sp>
      <p:sp>
        <p:nvSpPr>
          <p:cNvPr id="108" name="Shape 10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09" name="Shape 109"/>
          <p:cNvPicPr preferRelativeResize="0"/>
          <p:nvPr/>
        </p:nvPicPr>
        <p:blipFill>
          <a:blip r:embed="rId3">
            <a:alphaModFix/>
          </a:blip>
          <a:stretch>
            <a:fillRect/>
          </a:stretch>
        </p:blipFill>
        <p:spPr>
          <a:xfrm>
            <a:off x="311700" y="1152476"/>
            <a:ext cx="6883226" cy="3869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