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76" r:id="rId6"/>
    <p:sldId id="277" r:id="rId7"/>
    <p:sldId id="278" r:id="rId8"/>
    <p:sldId id="279" r:id="rId9"/>
    <p:sldId id="280" r:id="rId10"/>
    <p:sldId id="281"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22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Hermes is messenger for all gods so may contribute to a team. Iris only serves as a messenger for Zeus so may be considered on his team. Thetis helps the Trojans because Achilles gets mad at Agamemnon and Achilles seeks retribution.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Day 1 students watch the 12 min video and then read play and write a summary of it.</a:t>
            </a:r>
          </a:p>
          <a:p>
            <a:pPr lvl="0">
              <a:spcBef>
                <a:spcPts val="0"/>
              </a:spcBef>
              <a:buNone/>
            </a:pPr>
            <a:r>
              <a:rPr lang="en"/>
              <a:t>Day 2 students draw a comic strip on butcher paper with at least 3 scenes that include dialogue or explanatory text.</a:t>
            </a:r>
          </a:p>
          <a:p>
            <a:pPr lvl="0">
              <a:spcBef>
                <a:spcPts val="0"/>
              </a:spcBef>
              <a:buNone/>
            </a:pPr>
            <a:r>
              <a:rPr lang="en"/>
              <a:t>Day 3 students answer questions in their notebooks and share with the class what they read and the answer to their questions.</a:t>
            </a:r>
          </a:p>
          <a:p>
            <a:pPr lvl="0">
              <a:spcBef>
                <a:spcPts val="0"/>
              </a:spcBef>
              <a:buNone/>
            </a:pPr>
            <a:endParaRPr/>
          </a:p>
          <a:p>
            <a:pPr lvl="0">
              <a:spcBef>
                <a:spcPts val="0"/>
              </a:spcBef>
              <a:buNone/>
            </a:pPr>
            <a:r>
              <a:rPr lang="en"/>
              <a:t>Answering after-reading questions meets  CCSS RL. 11-12.6 Analyze a case in which grasping point of view requires distinguishing what is directly stated in a text from what is really meant.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1YpG42oNl3_pbs4K9Ow9P5b6CUKPJOnwBjXUw0MY3qQ/edit"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mhsenglishdepartment.weebly.com/uploads/3/4/0/5/3405281/common_core_rubrics_gr11-12.pdf" TargetMode="External"/><Relationship Id="rId5" Type="http://schemas.openxmlformats.org/officeDocument/2006/relationships/hyperlink" Target="https://docs.google.com/document/d/1oau6sJUsyyyVXT-k1X6Lr6hkMUuJlWNsPJcHramr1C8/edit" TargetMode="External"/><Relationship Id="rId4" Type="http://schemas.openxmlformats.org/officeDocument/2006/relationships/hyperlink" Target="https://www.luminpdf.com/viewer/2hixrhoAFfeuXhmz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uminpdf.com/viewer/hLPcEXWKR5x8k2kCA"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WuXJJ-I1LqQ"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Mythology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Iliad</a:t>
            </a:r>
          </a:p>
        </p:txBody>
      </p:sp>
      <p:sp>
        <p:nvSpPr>
          <p:cNvPr id="229" name="Shape 22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None/>
            </a:pPr>
            <a:r>
              <a:rPr lang="en" sz="1800" dirty="0"/>
              <a:t>Prepare discussion</a:t>
            </a:r>
          </a:p>
          <a:p>
            <a:pPr marL="457200" lvl="0" indent="-342900">
              <a:spcBef>
                <a:spcPts val="0"/>
              </a:spcBef>
              <a:spcAft>
                <a:spcPts val="0"/>
              </a:spcAft>
              <a:buSzPct val="100000"/>
              <a:buFont typeface="Arial" panose="020B0604020202020204" pitchFamily="34" charset="0"/>
              <a:buChar char="•"/>
            </a:pPr>
            <a:r>
              <a:rPr lang="en" sz="1800" dirty="0"/>
              <a:t>Prepare questions to ask peers</a:t>
            </a:r>
          </a:p>
          <a:p>
            <a:pPr marL="457200" lvl="0" indent="-342900">
              <a:spcBef>
                <a:spcPts val="0"/>
              </a:spcBef>
              <a:spcAft>
                <a:spcPts val="0"/>
              </a:spcAft>
              <a:buSzPct val="100000"/>
              <a:buFont typeface="Arial" panose="020B0604020202020204" pitchFamily="34" charset="0"/>
              <a:buChar char="•"/>
            </a:pPr>
            <a:r>
              <a:rPr lang="en" sz="1800" dirty="0"/>
              <a:t>Prepare textual evidence</a:t>
            </a:r>
          </a:p>
          <a:p>
            <a:pPr marL="457200" lvl="0" indent="-342900">
              <a:spcBef>
                <a:spcPts val="0"/>
              </a:spcBef>
              <a:spcAft>
                <a:spcPts val="0"/>
              </a:spcAft>
              <a:buSzPct val="100000"/>
              <a:buFont typeface="Arial" panose="020B0604020202020204" pitchFamily="34" charset="0"/>
              <a:buChar char="•"/>
            </a:pPr>
            <a:r>
              <a:rPr lang="en" sz="1800" dirty="0"/>
              <a:t>Prepare personal connections</a:t>
            </a:r>
          </a:p>
          <a:p>
            <a:pPr marL="457200" lvl="0" indent="-342900">
              <a:spcBef>
                <a:spcPts val="0"/>
              </a:spcBef>
              <a:spcAft>
                <a:spcPts val="0"/>
              </a:spcAft>
              <a:buSzPct val="100000"/>
              <a:buFont typeface="Arial" panose="020B0604020202020204" pitchFamily="34" charset="0"/>
              <a:buChar char="•"/>
            </a:pPr>
            <a:r>
              <a:rPr lang="en" sz="1800" dirty="0"/>
              <a:t>All must participate without the teacher intervening for a 5</a:t>
            </a:r>
            <a:r>
              <a:rPr lang="en" dirty="0"/>
              <a:t>-</a:t>
            </a:r>
            <a:r>
              <a:rPr lang="en" sz="1800" dirty="0"/>
              <a:t>min. conversation</a:t>
            </a:r>
          </a:p>
          <a:p>
            <a:pPr lvl="0">
              <a:spcBef>
                <a:spcPts val="0"/>
              </a:spcBef>
              <a:spcAft>
                <a:spcPts val="0"/>
              </a:spcAft>
              <a:buNone/>
            </a:pPr>
            <a:r>
              <a:rPr lang="en" sz="1800" dirty="0"/>
              <a:t>Participate in </a:t>
            </a:r>
            <a:r>
              <a:rPr lang="en" sz="1800" u="sng" dirty="0">
                <a:solidFill>
                  <a:schemeClr val="hlink"/>
                </a:solidFill>
                <a:hlinkClick r:id="rId3"/>
              </a:rPr>
              <a:t>Socratic seminar</a:t>
            </a:r>
          </a:p>
          <a:p>
            <a:pPr marL="514350" lvl="0" indent="-285750">
              <a:spcBef>
                <a:spcPts val="0"/>
              </a:spcBef>
              <a:spcAft>
                <a:spcPts val="0"/>
              </a:spcAft>
              <a:buFont typeface="Arial" panose="020B0604020202020204" pitchFamily="34" charset="0"/>
              <a:buChar char="•"/>
            </a:pPr>
            <a:r>
              <a:rPr lang="en" dirty="0"/>
              <a:t>Ask question(s)</a:t>
            </a:r>
          </a:p>
          <a:p>
            <a:pPr marL="514350" lvl="0" indent="-285750">
              <a:spcBef>
                <a:spcPts val="0"/>
              </a:spcBef>
              <a:spcAft>
                <a:spcPts val="0"/>
              </a:spcAft>
              <a:buFont typeface="Arial" panose="020B0604020202020204" pitchFamily="34" charset="0"/>
              <a:buChar char="•"/>
            </a:pPr>
            <a:r>
              <a:rPr lang="en" dirty="0"/>
              <a:t>Use textual evidence</a:t>
            </a:r>
          </a:p>
          <a:p>
            <a:pPr marL="514350" lvl="0" indent="-285750">
              <a:spcBef>
                <a:spcPts val="0"/>
              </a:spcBef>
              <a:spcAft>
                <a:spcPts val="0"/>
              </a:spcAft>
              <a:buFont typeface="Arial" panose="020B0604020202020204" pitchFamily="34" charset="0"/>
              <a:buChar char="•"/>
            </a:pPr>
            <a:r>
              <a:rPr lang="en" dirty="0"/>
              <a:t>Share opinion</a:t>
            </a:r>
          </a:p>
          <a:p>
            <a:pPr marL="514350" lvl="0" indent="-285750">
              <a:spcBef>
                <a:spcPts val="0"/>
              </a:spcBef>
              <a:spcAft>
                <a:spcPts val="0"/>
              </a:spcAft>
              <a:buFont typeface="Arial" panose="020B0604020202020204" pitchFamily="34" charset="0"/>
              <a:buChar char="•"/>
            </a:pPr>
            <a:r>
              <a:rPr lang="en" dirty="0"/>
              <a:t>Make personal connection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RL. 11-12.5 Analyze how an author's choices concerning how to structure specific parts of a text contribute to its overall structure and meaning as well as its aesthetic impact.</a:t>
            </a:r>
          </a:p>
          <a:p>
            <a:pPr lvl="0">
              <a:spcBef>
                <a:spcPts val="0"/>
              </a:spcBef>
              <a:buNone/>
            </a:pPr>
            <a:r>
              <a:rPr lang="en" sz="1600"/>
              <a:t>RL. 11-12.6 Analyze a case in which grasping point of view requires distinguishing what is directly stated in a text from what is really meant.</a:t>
            </a:r>
          </a:p>
          <a:p>
            <a:pPr lvl="0">
              <a:spcBef>
                <a:spcPts val="0"/>
              </a:spcBef>
              <a:buNone/>
            </a:pPr>
            <a:r>
              <a:rPr lang="en" sz="1600"/>
              <a:t>RI. 11-12.7 Integrate and evaluate multiple sources of information presented in different media or formats as well as in words in order to address a question or solve a problem.</a:t>
            </a:r>
          </a:p>
          <a:p>
            <a:pPr lvl="0">
              <a:spcBef>
                <a:spcPts val="0"/>
              </a:spcBef>
              <a:buNone/>
            </a:pPr>
            <a:r>
              <a:rPr lang="en" sz="1600"/>
              <a:t>W. 11-12.2 Write informative/explanatory texts to examine and convey complex ideas, concepts and information clearly and accurately…</a:t>
            </a:r>
          </a:p>
          <a:p>
            <a:pPr lvl="0">
              <a:spcBef>
                <a:spcPts val="0"/>
              </a:spcBef>
              <a:buNone/>
            </a:pPr>
            <a:r>
              <a:rPr lang="en" sz="1600"/>
              <a:t>W. 11-12.10 Write routinely...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lvl="0">
              <a:spcBef>
                <a:spcPts val="0"/>
              </a:spcBef>
              <a:buNone/>
            </a:pPr>
            <a:r>
              <a:rPr lang="en"/>
              <a:t>SL. 11-12.4 Present information, findings, and supporting evidence, conveying a clear and distinct perspective…</a:t>
            </a:r>
          </a:p>
          <a:p>
            <a:pPr lvl="0">
              <a:spcBef>
                <a:spcPts val="0"/>
              </a:spcBef>
              <a:buNone/>
            </a:pPr>
            <a:r>
              <a:rPr lang="en"/>
              <a:t>SL. 11-12. 5 Make strategic use of digital media in presentations to enhance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Learning Objective(s)</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Students will be able to…</a:t>
            </a:r>
          </a:p>
          <a:p>
            <a:pPr marL="457200" lvl="0" indent="-228600" rtl="0">
              <a:spcBef>
                <a:spcPts val="0"/>
              </a:spcBef>
            </a:pPr>
            <a:r>
              <a:rPr lang="en"/>
              <a:t>Demonstrate knowledge of gods and goddesses, and major characters in </a:t>
            </a:r>
            <a:br>
              <a:rPr lang="en"/>
            </a:br>
            <a:r>
              <a:rPr lang="en"/>
              <a:t>Greek mythology by correctly identifying characteristics, backgrounds, and actions of each.</a:t>
            </a:r>
          </a:p>
          <a:p>
            <a:pPr marL="457200" lvl="0" indent="-228600" rtl="0">
              <a:spcBef>
                <a:spcPts val="0"/>
              </a:spcBef>
            </a:pPr>
            <a:r>
              <a:rPr lang="en"/>
              <a:t>Compare and contrast the characters of the Trojan war and their personal motives by writing, researching, and role playing.</a:t>
            </a:r>
          </a:p>
          <a:p>
            <a:pPr marL="457200" lvl="0" indent="-228600" rtl="0">
              <a:spcBef>
                <a:spcPts val="0"/>
              </a:spcBef>
            </a:pPr>
            <a:r>
              <a:rPr lang="en"/>
              <a:t>Demonstrate knowledge of </a:t>
            </a:r>
            <a:r>
              <a:rPr lang="en" i="1"/>
              <a:t>The Odyssey</a:t>
            </a:r>
            <a:r>
              <a:rPr lang="en"/>
              <a:t> and the culture behind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6</a:t>
            </a:r>
          </a:p>
        </p:txBody>
      </p:sp>
      <p:sp>
        <p:nvSpPr>
          <p:cNvPr id="190" name="Shape 190"/>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The Iliad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Shape 195"/>
          <p:cNvPicPr preferRelativeResize="0"/>
          <p:nvPr/>
        </p:nvPicPr>
        <p:blipFill>
          <a:blip r:embed="rId3">
            <a:alphaModFix/>
          </a:blip>
          <a:stretch>
            <a:fillRect/>
          </a:stretch>
        </p:blipFill>
        <p:spPr>
          <a:xfrm>
            <a:off x="5092958" y="1130374"/>
            <a:ext cx="3478791" cy="3460600"/>
          </a:xfrm>
          <a:prstGeom prst="rect">
            <a:avLst/>
          </a:prstGeom>
          <a:noFill/>
          <a:ln>
            <a:noFill/>
          </a:ln>
        </p:spPr>
      </p:pic>
      <p:sp>
        <p:nvSpPr>
          <p:cNvPr id="196" name="Shape 1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Iliad</a:t>
            </a:r>
          </a:p>
        </p:txBody>
      </p:sp>
      <p:sp>
        <p:nvSpPr>
          <p:cNvPr id="197" name="Shape 197"/>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1800" dirty="0"/>
              <a:t>Who Started the Trojan War?</a:t>
            </a:r>
          </a:p>
          <a:p>
            <a:pPr marL="457200" lvl="0" indent="-342900">
              <a:spcBef>
                <a:spcPts val="0"/>
              </a:spcBef>
              <a:spcAft>
                <a:spcPts val="0"/>
              </a:spcAft>
              <a:buSzPct val="100000"/>
              <a:buFont typeface="Arial" panose="020B0604020202020204" pitchFamily="34" charset="0"/>
              <a:buChar char="•"/>
            </a:pPr>
            <a:r>
              <a:rPr lang="en" sz="1800" dirty="0"/>
              <a:t>Read </a:t>
            </a:r>
            <a:r>
              <a:rPr lang="en" sz="1800" i="1" u="sng" dirty="0">
                <a:solidFill>
                  <a:schemeClr val="hlink"/>
                </a:solidFill>
                <a:hlinkClick r:id="rId4"/>
              </a:rPr>
              <a:t>Apple of Discord</a:t>
            </a:r>
          </a:p>
          <a:p>
            <a:pPr marL="457200" lvl="0" indent="-342900">
              <a:spcBef>
                <a:spcPts val="0"/>
              </a:spcBef>
              <a:spcAft>
                <a:spcPts val="0"/>
              </a:spcAft>
              <a:buSzPct val="100000"/>
              <a:buFont typeface="Arial" panose="020B0604020202020204" pitchFamily="34" charset="0"/>
              <a:buChar char="•"/>
            </a:pPr>
            <a:r>
              <a:rPr lang="en" sz="1800" dirty="0"/>
              <a:t>Take notes on </a:t>
            </a:r>
            <a:r>
              <a:rPr lang="en" sz="1800" i="1" dirty="0"/>
              <a:t>Whodunnit?</a:t>
            </a:r>
            <a:r>
              <a:rPr lang="en" sz="1800" dirty="0"/>
              <a:t> worksheet</a:t>
            </a:r>
          </a:p>
          <a:p>
            <a:pPr marL="457200" lvl="0" indent="-342900" rtl="0">
              <a:spcBef>
                <a:spcPts val="0"/>
              </a:spcBef>
              <a:spcAft>
                <a:spcPts val="0"/>
              </a:spcAft>
              <a:buSzPct val="100000"/>
              <a:buFont typeface="Arial" panose="020B0604020202020204" pitchFamily="34" charset="0"/>
              <a:buChar char="•"/>
            </a:pPr>
            <a:r>
              <a:rPr lang="en" sz="1800" dirty="0"/>
              <a:t>Write an argumentative essay to defend your answer</a:t>
            </a:r>
          </a:p>
          <a:p>
            <a:pPr marL="457200" lvl="0" indent="-342900" rtl="0">
              <a:spcBef>
                <a:spcPts val="0"/>
              </a:spcBef>
              <a:spcAft>
                <a:spcPts val="0"/>
              </a:spcAft>
              <a:buSzPct val="100000"/>
              <a:buFont typeface="Arial" panose="020B0604020202020204" pitchFamily="34" charset="0"/>
              <a:buChar char="•"/>
            </a:pPr>
            <a:r>
              <a:rPr lang="en" sz="1800" dirty="0"/>
              <a:t>Read w</a:t>
            </a:r>
            <a:r>
              <a:rPr lang="en" sz="1800" u="sng" dirty="0">
                <a:solidFill>
                  <a:schemeClr val="hlink"/>
                </a:solidFill>
                <a:hlinkClick r:id="rId5"/>
              </a:rPr>
              <a:t>riting ideas</a:t>
            </a:r>
          </a:p>
          <a:p>
            <a:pPr marL="457200" lvl="0" indent="-342900">
              <a:spcBef>
                <a:spcPts val="0"/>
              </a:spcBef>
              <a:spcAft>
                <a:spcPts val="0"/>
              </a:spcAft>
              <a:buSzPct val="100000"/>
              <a:buFont typeface="Arial" panose="020B0604020202020204" pitchFamily="34" charset="0"/>
              <a:buChar char="•"/>
            </a:pPr>
            <a:r>
              <a:rPr lang="en" sz="1800" dirty="0"/>
              <a:t>Grade using </a:t>
            </a:r>
            <a:r>
              <a:rPr lang="en" sz="1800" u="sng" dirty="0">
                <a:solidFill>
                  <a:schemeClr val="hlink"/>
                </a:solidFill>
                <a:hlinkClick r:id="rId6"/>
              </a:rPr>
              <a:t>argumentative rubric</a:t>
            </a:r>
          </a:p>
          <a:p>
            <a:pPr lvl="0">
              <a:spcBef>
                <a:spcPts val="0"/>
              </a:spcBef>
              <a:buNone/>
            </a:pPr>
            <a:endParaRPr dirty="0"/>
          </a:p>
        </p:txBody>
      </p:sp>
      <p:sp>
        <p:nvSpPr>
          <p:cNvPr id="198" name="Shape 198"/>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pic>
        <p:nvPicPr>
          <p:cNvPr id="199" name="Shape 199"/>
          <p:cNvPicPr preferRelativeResize="0"/>
          <p:nvPr/>
        </p:nvPicPr>
        <p:blipFill>
          <a:blip r:embed="rId7">
            <a:alphaModFix/>
          </a:blip>
          <a:stretch>
            <a:fillRect/>
          </a:stretch>
        </p:blipFill>
        <p:spPr>
          <a:xfrm>
            <a:off x="6493099" y="3069974"/>
            <a:ext cx="1455774" cy="815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Iliad</a:t>
            </a:r>
          </a:p>
        </p:txBody>
      </p:sp>
      <p:sp>
        <p:nvSpPr>
          <p:cNvPr id="205" name="Shape 205"/>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spcAft>
                <a:spcPts val="0"/>
              </a:spcAft>
              <a:buNone/>
            </a:pPr>
            <a:r>
              <a:rPr lang="en" sz="1800" u="sng" dirty="0">
                <a:solidFill>
                  <a:schemeClr val="hlink"/>
                </a:solidFill>
                <a:hlinkClick r:id="rId3"/>
              </a:rPr>
              <a:t>Achaeans</a:t>
            </a:r>
            <a:r>
              <a:rPr lang="en" sz="1800" dirty="0"/>
              <a:t> (p. 10)</a:t>
            </a:r>
          </a:p>
          <a:p>
            <a:pPr marL="457200" lvl="0" indent="-342900" rtl="0">
              <a:spcBef>
                <a:spcPts val="0"/>
              </a:spcBef>
              <a:spcAft>
                <a:spcPts val="0"/>
              </a:spcAft>
              <a:buClr>
                <a:srgbClr val="980000"/>
              </a:buClr>
              <a:buSzPct val="100000"/>
            </a:pPr>
            <a:r>
              <a:rPr lang="en" sz="1800" dirty="0">
                <a:solidFill>
                  <a:srgbClr val="980000"/>
                </a:solidFill>
              </a:rPr>
              <a:t>Agamemnon</a:t>
            </a:r>
          </a:p>
          <a:p>
            <a:pPr marL="457200" lvl="0" indent="-342900" rtl="0">
              <a:spcBef>
                <a:spcPts val="0"/>
              </a:spcBef>
              <a:spcAft>
                <a:spcPts val="0"/>
              </a:spcAft>
              <a:buClr>
                <a:srgbClr val="980000"/>
              </a:buClr>
              <a:buSzPct val="100000"/>
            </a:pPr>
            <a:r>
              <a:rPr lang="en" sz="1800" dirty="0">
                <a:solidFill>
                  <a:srgbClr val="980000"/>
                </a:solidFill>
              </a:rPr>
              <a:t>Achilles</a:t>
            </a:r>
          </a:p>
          <a:p>
            <a:pPr marL="457200" lvl="0" indent="-342900" rtl="0">
              <a:spcBef>
                <a:spcPts val="0"/>
              </a:spcBef>
              <a:spcAft>
                <a:spcPts val="0"/>
              </a:spcAft>
              <a:buSzPct val="100000"/>
            </a:pPr>
            <a:r>
              <a:rPr lang="en" sz="1800" dirty="0"/>
              <a:t>Protroclus</a:t>
            </a:r>
          </a:p>
          <a:p>
            <a:pPr marL="457200" lvl="0" indent="-342900" rtl="0">
              <a:spcBef>
                <a:spcPts val="0"/>
              </a:spcBef>
              <a:spcAft>
                <a:spcPts val="0"/>
              </a:spcAft>
              <a:buClr>
                <a:srgbClr val="980000"/>
              </a:buClr>
              <a:buSzPct val="100000"/>
            </a:pPr>
            <a:r>
              <a:rPr lang="en" sz="1800" dirty="0">
                <a:solidFill>
                  <a:srgbClr val="980000"/>
                </a:solidFill>
              </a:rPr>
              <a:t>Odysseus</a:t>
            </a:r>
          </a:p>
          <a:p>
            <a:pPr marL="457200" lvl="0" indent="-342900" rtl="0">
              <a:spcBef>
                <a:spcPts val="0"/>
              </a:spcBef>
              <a:spcAft>
                <a:spcPts val="0"/>
              </a:spcAft>
              <a:buSzPct val="100000"/>
            </a:pPr>
            <a:r>
              <a:rPr lang="en" sz="1800" dirty="0"/>
              <a:t>Diomedes</a:t>
            </a:r>
          </a:p>
          <a:p>
            <a:pPr marL="457200" lvl="0" indent="-342900" rtl="0">
              <a:spcBef>
                <a:spcPts val="0"/>
              </a:spcBef>
              <a:spcAft>
                <a:spcPts val="0"/>
              </a:spcAft>
              <a:buClr>
                <a:srgbClr val="980000"/>
              </a:buClr>
              <a:buSzPct val="100000"/>
            </a:pPr>
            <a:r>
              <a:rPr lang="en" sz="1800" dirty="0">
                <a:solidFill>
                  <a:srgbClr val="980000"/>
                </a:solidFill>
              </a:rPr>
              <a:t>Great Ajax</a:t>
            </a:r>
          </a:p>
          <a:p>
            <a:pPr marL="457200" lvl="0" indent="-342900" rtl="0">
              <a:spcBef>
                <a:spcPts val="0"/>
              </a:spcBef>
              <a:spcAft>
                <a:spcPts val="0"/>
              </a:spcAft>
              <a:buSzPct val="100000"/>
            </a:pPr>
            <a:r>
              <a:rPr lang="en" sz="1800" dirty="0"/>
              <a:t>Little Ajax</a:t>
            </a:r>
          </a:p>
          <a:p>
            <a:pPr lvl="0">
              <a:spcBef>
                <a:spcPts val="0"/>
              </a:spcBef>
              <a:spcAft>
                <a:spcPts val="0"/>
              </a:spcAft>
              <a:buNone/>
            </a:pPr>
            <a:endParaRPr dirty="0"/>
          </a:p>
        </p:txBody>
      </p:sp>
      <p:sp>
        <p:nvSpPr>
          <p:cNvPr id="206" name="Shape 206"/>
          <p:cNvSpPr txBox="1">
            <a:spLocks noGrp="1"/>
          </p:cNvSpPr>
          <p:nvPr>
            <p:ph type="body" idx="2"/>
          </p:nvPr>
        </p:nvSpPr>
        <p:spPr>
          <a:xfrm>
            <a:off x="4596125" y="1152475"/>
            <a:ext cx="4236300" cy="3416400"/>
          </a:xfrm>
          <a:prstGeom prst="rect">
            <a:avLst/>
          </a:prstGeom>
        </p:spPr>
        <p:txBody>
          <a:bodyPr lIns="91425" tIns="91425" rIns="91425" bIns="91425" anchor="t" anchorCtr="0">
            <a:noAutofit/>
          </a:bodyPr>
          <a:lstStyle/>
          <a:p>
            <a:pPr lvl="0">
              <a:spcBef>
                <a:spcPts val="0"/>
              </a:spcBef>
              <a:buNone/>
            </a:pPr>
            <a:r>
              <a:rPr lang="en" sz="1800" u="sng" dirty="0">
                <a:solidFill>
                  <a:schemeClr val="hlink"/>
                </a:solidFill>
                <a:hlinkClick r:id="rId3"/>
              </a:rPr>
              <a:t>Trojans</a:t>
            </a:r>
            <a:r>
              <a:rPr lang="en" sz="1800" dirty="0"/>
              <a:t> (p. 10)</a:t>
            </a:r>
          </a:p>
          <a:p>
            <a:pPr marL="457200" lvl="0" indent="-342900">
              <a:spcBef>
                <a:spcPts val="0"/>
              </a:spcBef>
              <a:spcAft>
                <a:spcPts val="0"/>
              </a:spcAft>
              <a:buSzPct val="100000"/>
            </a:pPr>
            <a:r>
              <a:rPr lang="en" sz="1800" dirty="0">
                <a:solidFill>
                  <a:srgbClr val="980000"/>
                </a:solidFill>
              </a:rPr>
              <a:t>Hector</a:t>
            </a:r>
            <a:r>
              <a:rPr lang="en" sz="1800" dirty="0"/>
              <a:t> </a:t>
            </a:r>
          </a:p>
          <a:p>
            <a:pPr marL="457200" lvl="0" indent="-342900">
              <a:spcBef>
                <a:spcPts val="0"/>
              </a:spcBef>
              <a:spcAft>
                <a:spcPts val="0"/>
              </a:spcAft>
              <a:buSzPct val="100000"/>
            </a:pPr>
            <a:r>
              <a:rPr lang="en" sz="1800" dirty="0"/>
              <a:t>Priam </a:t>
            </a:r>
          </a:p>
          <a:p>
            <a:pPr marL="457200" lvl="0" indent="-342900">
              <a:spcBef>
                <a:spcPts val="0"/>
              </a:spcBef>
              <a:spcAft>
                <a:spcPts val="0"/>
              </a:spcAft>
              <a:buSzPct val="100000"/>
            </a:pPr>
            <a:r>
              <a:rPr lang="en" sz="1800" dirty="0"/>
              <a:t>Hecuba</a:t>
            </a:r>
          </a:p>
          <a:p>
            <a:pPr marL="457200" lvl="0" indent="-342900">
              <a:spcBef>
                <a:spcPts val="0"/>
              </a:spcBef>
              <a:spcAft>
                <a:spcPts val="0"/>
              </a:spcAft>
              <a:buClr>
                <a:srgbClr val="980000"/>
              </a:buClr>
              <a:buSzPct val="100000"/>
            </a:pPr>
            <a:r>
              <a:rPr lang="en" sz="1800" dirty="0">
                <a:solidFill>
                  <a:srgbClr val="980000"/>
                </a:solidFill>
              </a:rPr>
              <a:t>Paris </a:t>
            </a:r>
          </a:p>
          <a:p>
            <a:pPr marL="457200" lvl="0" indent="-342900">
              <a:spcBef>
                <a:spcPts val="0"/>
              </a:spcBef>
              <a:spcAft>
                <a:spcPts val="0"/>
              </a:spcAft>
              <a:buClr>
                <a:srgbClr val="980000"/>
              </a:buClr>
              <a:buSzPct val="100000"/>
            </a:pPr>
            <a:r>
              <a:rPr lang="en" sz="1800" dirty="0">
                <a:solidFill>
                  <a:srgbClr val="980000"/>
                </a:solidFill>
              </a:rPr>
              <a:t>Helen</a:t>
            </a:r>
          </a:p>
          <a:p>
            <a:pPr marL="457200" lvl="0" indent="-342900">
              <a:spcBef>
                <a:spcPts val="0"/>
              </a:spcBef>
              <a:spcAft>
                <a:spcPts val="0"/>
              </a:spcAft>
              <a:buSzPct val="100000"/>
            </a:pPr>
            <a:r>
              <a:rPr lang="en" sz="1800" dirty="0"/>
              <a:t>Aeneas</a:t>
            </a:r>
          </a:p>
          <a:p>
            <a:pPr marL="457200" lvl="0" indent="-342900">
              <a:spcBef>
                <a:spcPts val="0"/>
              </a:spcBef>
              <a:spcAft>
                <a:spcPts val="0"/>
              </a:spcAft>
              <a:buSzPct val="100000"/>
            </a:pPr>
            <a:r>
              <a:rPr lang="en" sz="1800" dirty="0"/>
              <a:t>Andromache</a:t>
            </a:r>
          </a:p>
          <a:p>
            <a:pPr marL="457200" lvl="0" indent="-342900" rtl="0">
              <a:spcBef>
                <a:spcPts val="0"/>
              </a:spcBef>
              <a:spcAft>
                <a:spcPts val="0"/>
              </a:spcAft>
              <a:buSzPct val="100000"/>
            </a:pPr>
            <a:r>
              <a:rPr lang="en" sz="1800" dirty="0"/>
              <a:t>Astyanax</a:t>
            </a:r>
          </a:p>
          <a:p>
            <a:pPr marL="457200" lvl="0" indent="-342900" rtl="0">
              <a:spcBef>
                <a:spcPts val="0"/>
              </a:spcBef>
              <a:spcAft>
                <a:spcPts val="0"/>
              </a:spcAft>
              <a:buSzPct val="100000"/>
            </a:pPr>
            <a:r>
              <a:rPr lang="en" sz="1800" dirty="0"/>
              <a:t>Polydamas</a:t>
            </a:r>
          </a:p>
          <a:p>
            <a:pPr lvl="0">
              <a:spcBef>
                <a:spcPts val="0"/>
              </a:spcBef>
              <a:buNone/>
            </a:pPr>
            <a:endParaRPr sz="1800" dirty="0"/>
          </a:p>
          <a:p>
            <a:pPr lvl="0">
              <a:spcBef>
                <a:spcPts val="0"/>
              </a:spcBef>
              <a:buNone/>
            </a:pPr>
            <a:endParaRPr sz="1800" dirty="0"/>
          </a:p>
          <a:p>
            <a:pPr lvl="0">
              <a:spcBef>
                <a:spcPts val="0"/>
              </a:spcBef>
              <a:buNone/>
            </a:pPr>
            <a:endParaRPr dirty="0"/>
          </a:p>
          <a:p>
            <a:pPr lvl="0">
              <a:spcBef>
                <a:spcPts val="0"/>
              </a:spcBef>
              <a:buNone/>
            </a:pPr>
            <a:endParaRPr dirty="0"/>
          </a:p>
        </p:txBody>
      </p:sp>
      <p:sp>
        <p:nvSpPr>
          <p:cNvPr id="207" name="Shape 207"/>
          <p:cNvSpPr txBox="1"/>
          <p:nvPr/>
        </p:nvSpPr>
        <p:spPr>
          <a:xfrm>
            <a:off x="2265000" y="1656225"/>
            <a:ext cx="2236800" cy="1680000"/>
          </a:xfrm>
          <a:prstGeom prst="rect">
            <a:avLst/>
          </a:prstGeom>
          <a:noFill/>
          <a:ln>
            <a:noFill/>
          </a:ln>
        </p:spPr>
        <p:txBody>
          <a:bodyPr lIns="91425" tIns="91425" rIns="91425" bIns="91425" anchor="t" anchorCtr="0">
            <a:noAutofit/>
          </a:bodyPr>
          <a:lstStyle/>
          <a:p>
            <a:pPr marL="457200" lvl="0" indent="-342900" rtl="0">
              <a:lnSpc>
                <a:spcPct val="115000"/>
              </a:lnSpc>
              <a:spcBef>
                <a:spcPts val="0"/>
              </a:spcBef>
              <a:buClr>
                <a:schemeClr val="dk2"/>
              </a:buClr>
              <a:buSzPct val="100000"/>
            </a:pPr>
            <a:r>
              <a:rPr lang="en" sz="1800" dirty="0">
                <a:solidFill>
                  <a:srgbClr val="980000"/>
                </a:solidFill>
              </a:rPr>
              <a:t>Nestor</a:t>
            </a:r>
            <a:r>
              <a:rPr lang="en" sz="1800" dirty="0">
                <a:solidFill>
                  <a:schemeClr val="dk2"/>
                </a:solidFill>
              </a:rPr>
              <a:t> </a:t>
            </a:r>
          </a:p>
          <a:p>
            <a:pPr marL="457200" lvl="0" indent="-342900" rtl="0">
              <a:lnSpc>
                <a:spcPct val="115000"/>
              </a:lnSpc>
              <a:spcBef>
                <a:spcPts val="0"/>
              </a:spcBef>
              <a:buClr>
                <a:schemeClr val="dk2"/>
              </a:buClr>
              <a:buSzPct val="100000"/>
            </a:pPr>
            <a:r>
              <a:rPr lang="en" sz="1800" dirty="0">
                <a:solidFill>
                  <a:schemeClr val="dk2"/>
                </a:solidFill>
              </a:rPr>
              <a:t>Meneleus</a:t>
            </a:r>
          </a:p>
          <a:p>
            <a:pPr marL="457200" lvl="0" indent="-342900" rtl="0">
              <a:lnSpc>
                <a:spcPct val="115000"/>
              </a:lnSpc>
              <a:spcBef>
                <a:spcPts val="0"/>
              </a:spcBef>
              <a:buClr>
                <a:schemeClr val="dk2"/>
              </a:buClr>
              <a:buSzPct val="100000"/>
            </a:pPr>
            <a:r>
              <a:rPr lang="en" sz="1800" dirty="0">
                <a:solidFill>
                  <a:schemeClr val="dk2"/>
                </a:solidFill>
              </a:rPr>
              <a:t>Idomeneus</a:t>
            </a:r>
          </a:p>
          <a:p>
            <a:pPr marL="457200" lvl="0" indent="-342900" rtl="0">
              <a:lnSpc>
                <a:spcPct val="115000"/>
              </a:lnSpc>
              <a:spcBef>
                <a:spcPts val="0"/>
              </a:spcBef>
              <a:buClr>
                <a:schemeClr val="dk2"/>
              </a:buClr>
              <a:buSzPct val="100000"/>
            </a:pPr>
            <a:r>
              <a:rPr lang="en" sz="1800" dirty="0">
                <a:solidFill>
                  <a:schemeClr val="dk2"/>
                </a:solidFill>
              </a:rPr>
              <a:t>Machaon</a:t>
            </a:r>
          </a:p>
          <a:p>
            <a:pPr marL="457200" lvl="0" indent="-342900" rtl="0">
              <a:lnSpc>
                <a:spcPct val="115000"/>
              </a:lnSpc>
              <a:spcBef>
                <a:spcPts val="0"/>
              </a:spcBef>
              <a:buClr>
                <a:srgbClr val="980000"/>
              </a:buClr>
              <a:buSzPct val="100000"/>
            </a:pPr>
            <a:r>
              <a:rPr lang="en" sz="1800" dirty="0">
                <a:solidFill>
                  <a:srgbClr val="980000"/>
                </a:solidFill>
              </a:rPr>
              <a:t>Calchas</a:t>
            </a:r>
          </a:p>
          <a:p>
            <a:pPr marL="457200" lvl="0" indent="-342900" rtl="0">
              <a:lnSpc>
                <a:spcPct val="115000"/>
              </a:lnSpc>
              <a:spcBef>
                <a:spcPts val="0"/>
              </a:spcBef>
              <a:buClr>
                <a:schemeClr val="dk2"/>
              </a:buClr>
              <a:buSzPct val="100000"/>
            </a:pPr>
            <a:r>
              <a:rPr lang="en" sz="1800" dirty="0">
                <a:solidFill>
                  <a:schemeClr val="dk2"/>
                </a:solidFill>
              </a:rPr>
              <a:t>Phoenix</a:t>
            </a:r>
          </a:p>
          <a:p>
            <a:pPr marL="457200" lvl="0" indent="-342900" rtl="0">
              <a:lnSpc>
                <a:spcPct val="115000"/>
              </a:lnSpc>
              <a:spcBef>
                <a:spcPts val="0"/>
              </a:spcBef>
              <a:buClr>
                <a:schemeClr val="dk2"/>
              </a:buClr>
              <a:buSzPct val="100000"/>
            </a:pPr>
            <a:r>
              <a:rPr lang="en" sz="1800" dirty="0">
                <a:solidFill>
                  <a:schemeClr val="dk2"/>
                </a:solidFill>
              </a:rPr>
              <a:t>Peleus</a:t>
            </a:r>
          </a:p>
          <a:p>
            <a:pPr marL="457200" lvl="0" indent="-342900" rtl="0">
              <a:lnSpc>
                <a:spcPct val="115000"/>
              </a:lnSpc>
              <a:spcBef>
                <a:spcPts val="0"/>
              </a:spcBef>
              <a:buClr>
                <a:schemeClr val="dk2"/>
              </a:buClr>
              <a:buSzPct val="100000"/>
            </a:pPr>
            <a:r>
              <a:rPr lang="en" sz="1800" dirty="0">
                <a:solidFill>
                  <a:schemeClr val="dk2"/>
                </a:solidFill>
              </a:rPr>
              <a:t>The myrmidons</a:t>
            </a:r>
          </a:p>
        </p:txBody>
      </p:sp>
      <p:sp>
        <p:nvSpPr>
          <p:cNvPr id="208" name="Shape 208"/>
          <p:cNvSpPr txBox="1"/>
          <p:nvPr/>
        </p:nvSpPr>
        <p:spPr>
          <a:xfrm>
            <a:off x="7040450" y="1656225"/>
            <a:ext cx="1981800" cy="2236800"/>
          </a:xfrm>
          <a:prstGeom prst="rect">
            <a:avLst/>
          </a:prstGeom>
          <a:noFill/>
          <a:ln>
            <a:noFill/>
          </a:ln>
        </p:spPr>
        <p:txBody>
          <a:bodyPr lIns="91425" tIns="91425" rIns="91425" bIns="91425" anchor="t" anchorCtr="0">
            <a:noAutofit/>
          </a:bodyPr>
          <a:lstStyle/>
          <a:p>
            <a:pPr marL="457200" lvl="0" indent="-342900" rtl="0">
              <a:lnSpc>
                <a:spcPct val="115000"/>
              </a:lnSpc>
              <a:spcBef>
                <a:spcPts val="0"/>
              </a:spcBef>
              <a:buClr>
                <a:schemeClr val="dk2"/>
              </a:buClr>
              <a:buSzPct val="100000"/>
            </a:pPr>
            <a:r>
              <a:rPr lang="en" sz="1800" dirty="0">
                <a:solidFill>
                  <a:schemeClr val="dk2"/>
                </a:solidFill>
              </a:rPr>
              <a:t>Glaucus</a:t>
            </a:r>
          </a:p>
          <a:p>
            <a:pPr marL="457200" lvl="0" indent="-342900" rtl="0">
              <a:lnSpc>
                <a:spcPct val="115000"/>
              </a:lnSpc>
              <a:spcBef>
                <a:spcPts val="0"/>
              </a:spcBef>
              <a:buClr>
                <a:schemeClr val="dk2"/>
              </a:buClr>
              <a:buSzPct val="100000"/>
            </a:pPr>
            <a:r>
              <a:rPr lang="en" sz="1800" dirty="0">
                <a:solidFill>
                  <a:schemeClr val="dk2"/>
                </a:solidFill>
              </a:rPr>
              <a:t>Agenor</a:t>
            </a:r>
          </a:p>
          <a:p>
            <a:pPr marL="457200" lvl="0" indent="-342900" rtl="0">
              <a:lnSpc>
                <a:spcPct val="115000"/>
              </a:lnSpc>
              <a:spcBef>
                <a:spcPts val="0"/>
              </a:spcBef>
              <a:buClr>
                <a:schemeClr val="dk2"/>
              </a:buClr>
              <a:buSzPct val="100000"/>
            </a:pPr>
            <a:r>
              <a:rPr lang="en" sz="1800" dirty="0">
                <a:solidFill>
                  <a:schemeClr val="dk2"/>
                </a:solidFill>
              </a:rPr>
              <a:t>Dolon</a:t>
            </a:r>
          </a:p>
          <a:p>
            <a:pPr marL="457200" lvl="0" indent="-342900" rtl="0">
              <a:lnSpc>
                <a:spcPct val="115000"/>
              </a:lnSpc>
              <a:spcBef>
                <a:spcPts val="0"/>
              </a:spcBef>
              <a:buClr>
                <a:schemeClr val="dk2"/>
              </a:buClr>
              <a:buSzPct val="100000"/>
            </a:pPr>
            <a:r>
              <a:rPr lang="en" sz="1800" dirty="0">
                <a:solidFill>
                  <a:schemeClr val="dk2"/>
                </a:solidFill>
              </a:rPr>
              <a:t>Pandarus</a:t>
            </a:r>
          </a:p>
          <a:p>
            <a:pPr marL="457200" lvl="0" indent="-342900" rtl="0">
              <a:lnSpc>
                <a:spcPct val="115000"/>
              </a:lnSpc>
              <a:spcBef>
                <a:spcPts val="0"/>
              </a:spcBef>
              <a:buClr>
                <a:schemeClr val="dk2"/>
              </a:buClr>
              <a:buSzPct val="100000"/>
            </a:pPr>
            <a:r>
              <a:rPr lang="en" sz="1800" dirty="0">
                <a:solidFill>
                  <a:schemeClr val="dk2"/>
                </a:solidFill>
              </a:rPr>
              <a:t>Antenor</a:t>
            </a:r>
          </a:p>
          <a:p>
            <a:pPr marL="457200" lvl="0" indent="-342900" rtl="0">
              <a:lnSpc>
                <a:spcPct val="115000"/>
              </a:lnSpc>
              <a:spcBef>
                <a:spcPts val="0"/>
              </a:spcBef>
              <a:buClr>
                <a:schemeClr val="dk2"/>
              </a:buClr>
              <a:buSzPct val="100000"/>
            </a:pPr>
            <a:r>
              <a:rPr lang="en" sz="1800" dirty="0">
                <a:solidFill>
                  <a:schemeClr val="dk2"/>
                </a:solidFill>
              </a:rPr>
              <a:t>Sarpedon</a:t>
            </a:r>
          </a:p>
          <a:p>
            <a:pPr marL="457200" lvl="0" indent="-342900" rtl="0">
              <a:lnSpc>
                <a:spcPct val="115000"/>
              </a:lnSpc>
              <a:spcBef>
                <a:spcPts val="0"/>
              </a:spcBef>
              <a:buClr>
                <a:srgbClr val="980000"/>
              </a:buClr>
              <a:buSzPct val="100000"/>
            </a:pPr>
            <a:r>
              <a:rPr lang="en" sz="1800" dirty="0">
                <a:solidFill>
                  <a:srgbClr val="980000"/>
                </a:solidFill>
              </a:rPr>
              <a:t>Chryseis</a:t>
            </a:r>
          </a:p>
          <a:p>
            <a:pPr marL="457200" lvl="0" indent="-342900" rtl="0">
              <a:lnSpc>
                <a:spcPct val="115000"/>
              </a:lnSpc>
              <a:spcBef>
                <a:spcPts val="0"/>
              </a:spcBef>
              <a:buClr>
                <a:srgbClr val="980000"/>
              </a:buClr>
              <a:buSzPct val="100000"/>
            </a:pPr>
            <a:r>
              <a:rPr lang="en" sz="1800" dirty="0">
                <a:solidFill>
                  <a:srgbClr val="980000"/>
                </a:solidFill>
              </a:rPr>
              <a:t>Briseis</a:t>
            </a:r>
          </a:p>
          <a:p>
            <a:pPr marL="457200" lvl="0" indent="-342900" rtl="0">
              <a:lnSpc>
                <a:spcPct val="115000"/>
              </a:lnSpc>
              <a:spcBef>
                <a:spcPts val="0"/>
              </a:spcBef>
              <a:buClr>
                <a:schemeClr val="dk2"/>
              </a:buClr>
              <a:buSzPct val="100000"/>
            </a:pPr>
            <a:r>
              <a:rPr lang="en" sz="1800" dirty="0">
                <a:solidFill>
                  <a:schemeClr val="dk2"/>
                </a:solidFill>
              </a:rPr>
              <a:t>Chryses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Iliad</a:t>
            </a:r>
          </a:p>
        </p:txBody>
      </p:sp>
      <p:sp>
        <p:nvSpPr>
          <p:cNvPr id="214" name="Shape 214"/>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1800" dirty="0"/>
              <a:t>Gods: Team Achaeans</a:t>
            </a:r>
          </a:p>
          <a:p>
            <a:pPr marL="457200" lvl="0" indent="-342900">
              <a:spcBef>
                <a:spcPts val="0"/>
              </a:spcBef>
              <a:spcAft>
                <a:spcPts val="0"/>
              </a:spcAft>
              <a:buSzPct val="100000"/>
              <a:buFont typeface="Arial" panose="020B0604020202020204" pitchFamily="34" charset="0"/>
              <a:buChar char="•"/>
            </a:pPr>
            <a:r>
              <a:rPr lang="en" sz="1800" dirty="0"/>
              <a:t>Hera</a:t>
            </a:r>
          </a:p>
          <a:p>
            <a:pPr marL="457200" lvl="0" indent="-342900">
              <a:spcBef>
                <a:spcPts val="0"/>
              </a:spcBef>
              <a:spcAft>
                <a:spcPts val="0"/>
              </a:spcAft>
              <a:buSzPct val="100000"/>
              <a:buFont typeface="Arial" panose="020B0604020202020204" pitchFamily="34" charset="0"/>
              <a:buChar char="•"/>
            </a:pPr>
            <a:r>
              <a:rPr lang="en" sz="1800" dirty="0"/>
              <a:t>Athena</a:t>
            </a:r>
          </a:p>
          <a:p>
            <a:pPr marL="457200" lvl="0" indent="-342900">
              <a:spcBef>
                <a:spcPts val="0"/>
              </a:spcBef>
              <a:spcAft>
                <a:spcPts val="0"/>
              </a:spcAft>
              <a:buSzPct val="100000"/>
              <a:buFont typeface="Arial" panose="020B0604020202020204" pitchFamily="34" charset="0"/>
              <a:buChar char="•"/>
            </a:pPr>
            <a:r>
              <a:rPr lang="en" sz="1800" dirty="0"/>
              <a:t>Poseidon</a:t>
            </a:r>
          </a:p>
          <a:p>
            <a:pPr marL="457200" lvl="0" indent="-342900" rtl="0">
              <a:spcBef>
                <a:spcPts val="0"/>
              </a:spcBef>
              <a:spcAft>
                <a:spcPts val="0"/>
              </a:spcAft>
              <a:buSzPct val="100000"/>
              <a:buFont typeface="Arial" panose="020B0604020202020204" pitchFamily="34" charset="0"/>
              <a:buChar char="•"/>
            </a:pPr>
            <a:r>
              <a:rPr lang="en" sz="1800" dirty="0"/>
              <a:t>Hephaestus </a:t>
            </a:r>
          </a:p>
          <a:p>
            <a:pPr lvl="0">
              <a:spcBef>
                <a:spcPts val="0"/>
              </a:spcBef>
              <a:buNone/>
            </a:pPr>
            <a:endParaRPr sz="1800" dirty="0"/>
          </a:p>
        </p:txBody>
      </p:sp>
      <p:sp>
        <p:nvSpPr>
          <p:cNvPr id="215" name="Shape 215"/>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sz="1800" dirty="0"/>
              <a:t>Gods: Team Troy</a:t>
            </a:r>
          </a:p>
          <a:p>
            <a:pPr marL="400050" lvl="0" indent="-285750" rtl="0">
              <a:spcBef>
                <a:spcPts val="0"/>
              </a:spcBef>
              <a:spcAft>
                <a:spcPts val="0"/>
              </a:spcAft>
              <a:buClr>
                <a:schemeClr val="dk2"/>
              </a:buClr>
              <a:buSzPct val="100000"/>
              <a:buFont typeface="Arial" panose="020B0604020202020204" pitchFamily="34" charset="0"/>
              <a:buChar char="•"/>
            </a:pPr>
            <a:r>
              <a:rPr lang="en" sz="1800" dirty="0"/>
              <a:t>Zeus</a:t>
            </a:r>
          </a:p>
          <a:p>
            <a:pPr marL="400050" lvl="0" indent="-285750" rtl="0">
              <a:spcBef>
                <a:spcPts val="0"/>
              </a:spcBef>
              <a:spcAft>
                <a:spcPts val="0"/>
              </a:spcAft>
              <a:buClr>
                <a:schemeClr val="dk2"/>
              </a:buClr>
              <a:buSzPct val="100000"/>
              <a:buFont typeface="Arial" panose="020B0604020202020204" pitchFamily="34" charset="0"/>
              <a:buChar char="•"/>
            </a:pPr>
            <a:r>
              <a:rPr lang="en" sz="1800" dirty="0"/>
              <a:t>Thetis</a:t>
            </a:r>
          </a:p>
          <a:p>
            <a:pPr marL="400050" lvl="0" indent="-285750" rtl="0">
              <a:lnSpc>
                <a:spcPct val="100000"/>
              </a:lnSpc>
              <a:spcBef>
                <a:spcPts val="0"/>
              </a:spcBef>
              <a:spcAft>
                <a:spcPts val="0"/>
              </a:spcAft>
              <a:buClr>
                <a:schemeClr val="dk2"/>
              </a:buClr>
              <a:buSzPct val="100000"/>
              <a:buFont typeface="Arial" panose="020B0604020202020204" pitchFamily="34" charset="0"/>
              <a:buChar char="•"/>
            </a:pPr>
            <a:r>
              <a:rPr lang="en" sz="1800" dirty="0"/>
              <a:t>Apollo</a:t>
            </a:r>
          </a:p>
          <a:p>
            <a:pPr marL="400050" lvl="0" indent="-285750" rtl="0">
              <a:lnSpc>
                <a:spcPct val="100000"/>
              </a:lnSpc>
              <a:spcBef>
                <a:spcPts val="0"/>
              </a:spcBef>
              <a:spcAft>
                <a:spcPts val="0"/>
              </a:spcAft>
              <a:buClr>
                <a:schemeClr val="dk2"/>
              </a:buClr>
              <a:buSzPct val="100000"/>
              <a:buFont typeface="Arial" panose="020B0604020202020204" pitchFamily="34" charset="0"/>
              <a:buChar char="•"/>
            </a:pPr>
            <a:r>
              <a:rPr lang="en" sz="1800" dirty="0"/>
              <a:t>Aphrodite</a:t>
            </a:r>
          </a:p>
          <a:p>
            <a:pPr marL="400050" lvl="0" indent="-285750" rtl="0">
              <a:lnSpc>
                <a:spcPct val="100000"/>
              </a:lnSpc>
              <a:spcBef>
                <a:spcPts val="0"/>
              </a:spcBef>
              <a:spcAft>
                <a:spcPts val="0"/>
              </a:spcAft>
              <a:buClr>
                <a:schemeClr val="dk2"/>
              </a:buClr>
              <a:buSzPct val="100000"/>
              <a:buFont typeface="Arial" panose="020B0604020202020204" pitchFamily="34" charset="0"/>
              <a:buChar char="•"/>
            </a:pPr>
            <a:r>
              <a:rPr lang="en" sz="1800" dirty="0"/>
              <a:t>Artemis</a:t>
            </a:r>
          </a:p>
          <a:p>
            <a:pPr marL="400050" lvl="0" indent="-285750" rtl="0">
              <a:lnSpc>
                <a:spcPct val="100000"/>
              </a:lnSpc>
              <a:spcBef>
                <a:spcPts val="0"/>
              </a:spcBef>
              <a:spcAft>
                <a:spcPts val="0"/>
              </a:spcAft>
              <a:buClr>
                <a:schemeClr val="dk2"/>
              </a:buClr>
              <a:buSzPct val="100000"/>
              <a:buFont typeface="Arial" panose="020B0604020202020204" pitchFamily="34" charset="0"/>
              <a:buChar char="•"/>
            </a:pPr>
            <a:r>
              <a:rPr lang="en" sz="1800" dirty="0"/>
              <a:t>Ares</a:t>
            </a:r>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Iliad</a:t>
            </a:r>
          </a:p>
        </p:txBody>
      </p:sp>
      <p:sp>
        <p:nvSpPr>
          <p:cNvPr id="221" name="Shape 221"/>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1800" dirty="0"/>
              <a:t>Read and discuss</a:t>
            </a:r>
          </a:p>
          <a:p>
            <a:pPr marL="457200" lvl="0" indent="-342900">
              <a:spcBef>
                <a:spcPts val="0"/>
              </a:spcBef>
              <a:spcAft>
                <a:spcPts val="0"/>
              </a:spcAft>
              <a:buSzPct val="100000"/>
              <a:buFont typeface="Arial" panose="020B0604020202020204" pitchFamily="34" charset="0"/>
              <a:buChar char="•"/>
            </a:pPr>
            <a:r>
              <a:rPr lang="en" sz="1800" dirty="0"/>
              <a:t>The Judgement of Paris</a:t>
            </a:r>
          </a:p>
          <a:p>
            <a:pPr marL="457200" lvl="0" indent="-342900">
              <a:spcBef>
                <a:spcPts val="0"/>
              </a:spcBef>
              <a:spcAft>
                <a:spcPts val="0"/>
              </a:spcAft>
              <a:buSzPct val="100000"/>
              <a:buFont typeface="Arial" panose="020B0604020202020204" pitchFamily="34" charset="0"/>
              <a:buChar char="•"/>
            </a:pPr>
            <a:r>
              <a:rPr lang="en" sz="1800" dirty="0"/>
              <a:t>The Tides of War</a:t>
            </a:r>
          </a:p>
          <a:p>
            <a:pPr marL="457200" lvl="0" indent="-342900">
              <a:spcBef>
                <a:spcPts val="0"/>
              </a:spcBef>
              <a:spcAft>
                <a:spcPts val="0"/>
              </a:spcAft>
              <a:buSzPct val="100000"/>
              <a:buFont typeface="Arial" panose="020B0604020202020204" pitchFamily="34" charset="0"/>
              <a:buChar char="•"/>
            </a:pPr>
            <a:r>
              <a:rPr lang="en" sz="1800" dirty="0"/>
              <a:t>War at Troy</a:t>
            </a:r>
          </a:p>
          <a:p>
            <a:pPr marL="457200" lvl="0" indent="-342900">
              <a:spcBef>
                <a:spcPts val="0"/>
              </a:spcBef>
              <a:spcAft>
                <a:spcPts val="0"/>
              </a:spcAft>
              <a:buSzPct val="100000"/>
              <a:buFont typeface="Arial" panose="020B0604020202020204" pitchFamily="34" charset="0"/>
              <a:buChar char="•"/>
            </a:pPr>
            <a:r>
              <a:rPr lang="en" sz="1800" dirty="0"/>
              <a:t>The Rage of Achilles</a:t>
            </a:r>
          </a:p>
          <a:p>
            <a:pPr marL="457200" lvl="0" indent="-342900">
              <a:spcBef>
                <a:spcPts val="0"/>
              </a:spcBef>
              <a:spcAft>
                <a:spcPts val="0"/>
              </a:spcAft>
              <a:buSzPct val="100000"/>
              <a:buFont typeface="Arial" panose="020B0604020202020204" pitchFamily="34" charset="0"/>
              <a:buChar char="•"/>
            </a:pPr>
            <a:r>
              <a:rPr lang="en" sz="1800" dirty="0"/>
              <a:t>The Marooned Prince</a:t>
            </a:r>
          </a:p>
          <a:p>
            <a:pPr marL="457200" lvl="0" indent="-342900">
              <a:spcBef>
                <a:spcPts val="0"/>
              </a:spcBef>
              <a:spcAft>
                <a:spcPts val="0"/>
              </a:spcAft>
              <a:buSzPct val="100000"/>
              <a:buFont typeface="Arial" panose="020B0604020202020204" pitchFamily="34" charset="0"/>
              <a:buChar char="•"/>
            </a:pPr>
            <a:r>
              <a:rPr lang="en" sz="1800" dirty="0"/>
              <a:t>The Fall of Troy</a:t>
            </a:r>
          </a:p>
          <a:p>
            <a:pPr lvl="0">
              <a:spcBef>
                <a:spcPts val="0"/>
              </a:spcBef>
              <a:buNone/>
            </a:pPr>
            <a:endParaRPr dirty="0"/>
          </a:p>
          <a:p>
            <a:pPr lvl="0">
              <a:spcBef>
                <a:spcPts val="0"/>
              </a:spcBef>
              <a:buNone/>
            </a:pPr>
            <a:endParaRPr dirty="0"/>
          </a:p>
        </p:txBody>
      </p:sp>
      <p:sp>
        <p:nvSpPr>
          <p:cNvPr id="222" name="Shape 222"/>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1800" u="sng">
                <a:solidFill>
                  <a:schemeClr val="hlink"/>
                </a:solidFill>
                <a:hlinkClick r:id="rId3"/>
              </a:rPr>
              <a:t>Watch</a:t>
            </a:r>
            <a:r>
              <a:rPr lang="en" sz="1800"/>
              <a:t> (12 min.)</a:t>
            </a:r>
          </a:p>
        </p:txBody>
      </p:sp>
      <p:pic>
        <p:nvPicPr>
          <p:cNvPr id="223" name="Shape 223"/>
          <p:cNvPicPr preferRelativeResize="0"/>
          <p:nvPr/>
        </p:nvPicPr>
        <p:blipFill>
          <a:blip r:embed="rId4">
            <a:alphaModFix/>
          </a:blip>
          <a:stretch>
            <a:fillRect/>
          </a:stretch>
        </p:blipFill>
        <p:spPr>
          <a:xfrm>
            <a:off x="5946525" y="1565275"/>
            <a:ext cx="1771650" cy="2590800"/>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On-screen Show (16:9)</PresentationFormat>
  <Paragraphs>103</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simple-light-2</vt:lpstr>
      <vt:lpstr>Mythology </vt:lpstr>
      <vt:lpstr>C.C.S.S. Standards</vt:lpstr>
      <vt:lpstr>C.C.S.S. Standards</vt:lpstr>
      <vt:lpstr>Learning Objective(s)</vt:lpstr>
      <vt:lpstr>Week 6</vt:lpstr>
      <vt:lpstr>The Iliad</vt:lpstr>
      <vt:lpstr>The Iliad</vt:lpstr>
      <vt:lpstr>The Iliad</vt:lpstr>
      <vt:lpstr>The Iliad</vt:lpstr>
      <vt:lpstr>The Iliad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modified xsi:type="dcterms:W3CDTF">2017-04-18T23:10:54Z</dcterms:modified>
</cp:coreProperties>
</file>