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C2E8AA-61EF-4AFF-8FEC-7376DEB29098}">
  <a:tblStyle styleId="{7FC2E8AA-61EF-4AFF-8FEC-7376DEB29098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6I24S72Jp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de.idaho.gov/academic/social-studies/files/common-core/Common-Core-State-Standards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cCrsVK5dW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5 elements of any short story: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https://www.youtube.com/watch?v=c6I24S72Jps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Challenging reading level.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Connotation packets in filing cabinet (brown paper sack labeled “connotation”).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Common core state standards book: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https://www.sde.idaho.gov/academic/social-studies/files/common-core/Common-Core-State-Standards.pdf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chemeClr val="dk1"/>
                </a:solidFill>
              </a:rPr>
              <a:t>Exit slips: Today’s learning objective was… We learned this by… The terms I need to know are… __ means…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Bell ringers will meet ccss W 9-10.10: write routinely (students should keep a notebook that they continue to add their reflections)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Examples of mood vs. tone: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https://www.youtube.com/watch?v=YcCrsVK5dWs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Visuals of mood and tone: https://www.youtube.com/watch?v=jDUhDV-72S0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Average reading level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Average reading level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Bell ringer: Complete the “quickwrite” found on page 44.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Bell beater: kahoot game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8WnlrUKsB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aAH_G5hcA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cs.google.com/document/d/1ELwaiOGTutPFvmUTWbae2QptrSUT-3oxHUw-U8l6dtM/edit" TargetMode="External"/><Relationship Id="rId4" Type="http://schemas.openxmlformats.org/officeDocument/2006/relationships/hyperlink" Target="#slide=id.g1889f212df_0_170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Yrk_oEJpD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e7szJbRv9Hc" TargetMode="External"/><Relationship Id="rId4" Type="http://schemas.openxmlformats.org/officeDocument/2006/relationships/hyperlink" Target="https://www.youtube.com/watch?v=rM5cp_YL77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t1g5cXCnJwazQeRiY7NQ9NiGzhJRJk-_wZE8a8FKbuk/edi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LXdWnpwyS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ocs.google.com/document/d/1cdQoLiY-Kmj5gfvU1nqLR_u8nFYpdakS_-aMw2uMGOA/edit" TargetMode="External"/><Relationship Id="rId4" Type="http://schemas.openxmlformats.org/officeDocument/2006/relationships/hyperlink" Target="https://www.youtube.com/watch?v=C3TZGZn5Vw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Unit 1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plot, setting, mood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Vocabulary words:</a:t>
            </a:r>
            <a:r>
              <a:rPr lang="en" i="1"/>
              <a:t>To Build a Fire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Bell ringer: </a:t>
            </a:r>
            <a:r>
              <a:rPr lang="en" dirty="0"/>
              <a:t>Define the following terms and use them in a sentence.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</a:pPr>
            <a:r>
              <a:rPr lang="en" dirty="0"/>
              <a:t>Setting (p. 75)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</a:pPr>
            <a:r>
              <a:rPr lang="en" dirty="0"/>
              <a:t>Antagonist (p. 75)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</a:pPr>
            <a:r>
              <a:rPr lang="en" dirty="0"/>
              <a:t>Foreshadowing (p. 75)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</a:pPr>
            <a:r>
              <a:rPr lang="en" dirty="0"/>
              <a:t>Intangible (p.76)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</a:pPr>
            <a:r>
              <a:rPr lang="en" dirty="0"/>
              <a:t>Conjectural (p. 78)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Apprehensive (p. 79)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Reiterate (p. 80)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Smite (p. 81)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Imperative (p.83)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Conflagration (p. 85)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</a:pPr>
            <a:r>
              <a:rPr lang="en" dirty="0"/>
              <a:t>Peremptorily (p. 88)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Read </a:t>
            </a:r>
            <a:r>
              <a:rPr lang="en" i="1" u="sng">
                <a:solidFill>
                  <a:schemeClr val="hlink"/>
                </a:solidFill>
                <a:hlinkClick r:id="rId3"/>
              </a:rPr>
              <a:t>To Build a Fire</a:t>
            </a:r>
            <a:r>
              <a:rPr lang="en"/>
              <a:t> pp. 74-93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Define connotation vs. denotation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Organize words in packet from intense feeling to not as intense of a feeling. Discuss differences in connotation and compare it to the differences of denotation.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Predict what would happen. Justify your answer.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l="6112" t="3533" r="7187" b="8569"/>
          <a:stretch/>
        </p:blipFill>
        <p:spPr>
          <a:xfrm>
            <a:off x="261575" y="1152475"/>
            <a:ext cx="3057525" cy="375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2425" y="1152475"/>
            <a:ext cx="2809875" cy="36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Draw conclusions. Justify your answer.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3206475" cy="390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Make inferences. Justify your answer.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2895600" cy="35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9850" y="1152475"/>
            <a:ext cx="2838450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CCSS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RL 9-10.1: cite strong and thorough textual evidence to support analysis...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RL 9-10.4: determine the meaning of words and phrases...including figurative and connotative meanings...and the impact of word choice...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RL 9-10.7: analyze the representation of a subject or key scene in two different artistic mediums...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Objective(s)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SWBAT analyze...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plot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setting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mood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conflict...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and cite textual evidence for their claims.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Define terms pp.24-31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Plot</a:t>
            </a:r>
          </a:p>
          <a:p>
            <a:pPr marL="457200" lvl="0" indent="-342900">
              <a:spcBef>
                <a:spcPts val="0"/>
              </a:spcBef>
              <a:buSzPct val="100000"/>
            </a:pPr>
            <a:r>
              <a:rPr lang="en" sz="1800"/>
              <a:t>Exposition</a:t>
            </a:r>
          </a:p>
          <a:p>
            <a:pPr marL="457200" lvl="0" indent="-342900">
              <a:spcBef>
                <a:spcPts val="0"/>
              </a:spcBef>
              <a:buSzPct val="100000"/>
            </a:pPr>
            <a:r>
              <a:rPr lang="en" sz="1800"/>
              <a:t>Rising action</a:t>
            </a:r>
          </a:p>
          <a:p>
            <a:pPr marL="457200" lvl="0" indent="-342900">
              <a:spcBef>
                <a:spcPts val="0"/>
              </a:spcBef>
              <a:buSzPct val="100000"/>
            </a:pPr>
            <a:r>
              <a:rPr lang="en" sz="1800"/>
              <a:t>Climax	</a:t>
            </a:r>
          </a:p>
          <a:p>
            <a:pPr marL="457200" lvl="0" indent="-342900">
              <a:spcBef>
                <a:spcPts val="0"/>
              </a:spcBef>
              <a:buSzPct val="100000"/>
            </a:pPr>
            <a:r>
              <a:rPr lang="en" sz="1800"/>
              <a:t>Falling action</a:t>
            </a:r>
          </a:p>
          <a:p>
            <a:pPr marL="457200" lvl="0" indent="-342900">
              <a:spcBef>
                <a:spcPts val="0"/>
              </a:spcBef>
              <a:buSzPct val="100000"/>
            </a:pPr>
            <a:r>
              <a:rPr lang="en" sz="1800"/>
              <a:t>Resolution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Setting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Vocabulary words: </a:t>
            </a:r>
            <a:r>
              <a:rPr lang="en" i="1"/>
              <a:t>Harrison Bergeron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Define these words and use them in a sentence:</a:t>
            </a:r>
          </a:p>
          <a:p>
            <a:pPr marL="457200" lvl="0" indent="-3429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800"/>
              <a:t>Vigilance (p. 34)</a:t>
            </a:r>
          </a:p>
          <a:p>
            <a:pPr marL="457200" lvl="0" indent="-3429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800"/>
              <a:t>Wince (p. 36)</a:t>
            </a:r>
          </a:p>
          <a:p>
            <a:pPr marL="457200" lvl="0" indent="-3429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800"/>
              <a:t>Consternation (p. 38)</a:t>
            </a:r>
          </a:p>
          <a:p>
            <a:pPr marL="457200" lvl="0" indent="-3429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800"/>
              <a:t>Cower (p. 39)</a:t>
            </a:r>
          </a:p>
          <a:p>
            <a:pPr marL="457200" lvl="0" indent="-3429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800"/>
              <a:t>Synchronize (p. 40)</a:t>
            </a:r>
          </a:p>
          <a:p>
            <a:pPr marL="457200" lvl="0" indent="-3429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800"/>
              <a:t>Neutralize (p. 40)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Read </a:t>
            </a:r>
            <a:r>
              <a:rPr lang="en" i="1" u="sng">
                <a:solidFill>
                  <a:schemeClr val="hlink"/>
                </a:solidFill>
                <a:hlinkClick r:id="rId3"/>
              </a:rPr>
              <a:t>Harrison Bergeron</a:t>
            </a:r>
            <a:r>
              <a:rPr lang="en"/>
              <a:t> pp. 32-43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Draw conclusions</a:t>
            </a:r>
            <a:r>
              <a:rPr lang="en"/>
              <a:t> pp 33-34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Reading</a:t>
            </a:r>
            <a:r>
              <a:rPr lang="en" u="sng">
                <a:solidFill>
                  <a:schemeClr val="hlink"/>
                </a:solidFill>
                <a:hlinkClick r:id="rId5"/>
              </a:rPr>
              <a:t> questions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Read </a:t>
            </a:r>
            <a:r>
              <a:rPr lang="en" i="1" u="sng">
                <a:solidFill>
                  <a:schemeClr val="hlink"/>
                </a:solidFill>
                <a:hlinkClick r:id="rId3"/>
              </a:rPr>
              <a:t>Everyday Use</a:t>
            </a:r>
            <a:r>
              <a:rPr lang="en" i="1"/>
              <a:t> </a:t>
            </a:r>
            <a:r>
              <a:rPr lang="en"/>
              <a:t>pp. 44-59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Define and use:</a:t>
            </a:r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n" sz="1800"/>
              <a:t>Furtive (p. 50)</a:t>
            </a:r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n" sz="1800"/>
              <a:t>Recompose (p. 50)</a:t>
            </a:r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n" sz="1800"/>
              <a:t>Doctrine (p. 52)</a:t>
            </a:r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n" sz="1800"/>
              <a:t>Heritage (p. 55)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Define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conflict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Define 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inferences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Make inferences as you read. Use the chart.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95" name="Shape 95"/>
          <p:cNvGraphicFramePr/>
          <p:nvPr/>
        </p:nvGraphicFramePr>
        <p:xfrm>
          <a:off x="496465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{7FC2E8AA-61EF-4AFF-8FEC-7376DEB29098}</a:tableStyleId>
              </a:tblPr>
              <a:tblGrid>
                <a:gridCol w="161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7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character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inference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1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maggie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1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mama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1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dee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Define term pp.24-25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mood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Read </a:t>
            </a:r>
            <a:r>
              <a:rPr lang="en" i="1" u="sng">
                <a:solidFill>
                  <a:schemeClr val="hlink"/>
                </a:solidFill>
                <a:hlinkClick r:id="rId3"/>
              </a:rPr>
              <a:t>Searching for Summer</a:t>
            </a:r>
            <a:r>
              <a:rPr lang="en"/>
              <a:t> pp. 60-73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Bell ringer: </a:t>
            </a:r>
            <a:r>
              <a:rPr lang="en">
                <a:solidFill>
                  <a:srgbClr val="000000"/>
                </a:solidFill>
              </a:rPr>
              <a:t>What do you take for granted? Write your response on a post-it note and stick to the back board.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Use context clues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Define </a:t>
            </a:r>
            <a:r>
              <a:rPr lang="en" u="sng">
                <a:solidFill>
                  <a:schemeClr val="hlink"/>
                </a:solidFill>
                <a:hlinkClick r:id="rId4"/>
              </a:rPr>
              <a:t>mood</a:t>
            </a:r>
            <a:r>
              <a:rPr lang="en">
                <a:solidFill>
                  <a:srgbClr val="000000"/>
                </a:solidFill>
              </a:rPr>
              <a:t> and tone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Answer reading </a:t>
            </a:r>
            <a:r>
              <a:rPr lang="en" u="sng">
                <a:solidFill>
                  <a:schemeClr val="hlink"/>
                </a:solidFill>
                <a:hlinkClick r:id="rId5"/>
              </a:rPr>
              <a:t>questions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“Stars, rainbows, and all other such heavenly </a:t>
            </a:r>
            <a:r>
              <a:rPr lang="en">
                <a:solidFill>
                  <a:srgbClr val="000000"/>
                </a:solidFill>
                <a:highlight>
                  <a:srgbClr val="FFFF00"/>
                </a:highlight>
              </a:rPr>
              <a:t>sideshows</a:t>
            </a:r>
            <a:r>
              <a:rPr lang="en">
                <a:solidFill>
                  <a:srgbClr val="000000"/>
                </a:solidFill>
              </a:rPr>
              <a:t> had been permanently </a:t>
            </a:r>
            <a:r>
              <a:rPr lang="en">
                <a:solidFill>
                  <a:srgbClr val="000000"/>
                </a:solidFill>
                <a:highlight>
                  <a:srgbClr val="FFFF00"/>
                </a:highlight>
              </a:rPr>
              <a:t>withdrawn</a:t>
            </a:r>
            <a:r>
              <a:rPr lang="en">
                <a:solidFill>
                  <a:srgbClr val="000000"/>
                </a:solidFill>
              </a:rPr>
              <a:t>,  and if the radio announced that there was a blind of sunshine in such and such a place, where the cloud belt had </a:t>
            </a:r>
            <a:r>
              <a:rPr lang="en">
                <a:solidFill>
                  <a:srgbClr val="000000"/>
                </a:solidFill>
                <a:highlight>
                  <a:srgbClr val="FFFF00"/>
                </a:highlight>
              </a:rPr>
              <a:t>thinned</a:t>
            </a:r>
            <a:r>
              <a:rPr lang="en">
                <a:solidFill>
                  <a:srgbClr val="000000"/>
                </a:solidFill>
              </a:rPr>
              <a:t> for </a:t>
            </a:r>
            <a:r>
              <a:rPr lang="en">
                <a:solidFill>
                  <a:srgbClr val="000000"/>
                </a:solidFill>
                <a:highlight>
                  <a:srgbClr val="FFFF00"/>
                </a:highlight>
              </a:rPr>
              <a:t>half an hour</a:t>
            </a:r>
            <a:r>
              <a:rPr lang="en">
                <a:solidFill>
                  <a:srgbClr val="000000"/>
                </a:solidFill>
              </a:rPr>
              <a:t>, cars and buses would pour in that direction for days in an </a:t>
            </a:r>
            <a:r>
              <a:rPr lang="en" u="sng">
                <a:solidFill>
                  <a:srgbClr val="000000"/>
                </a:solidFill>
              </a:rPr>
              <a:t>unavailing </a:t>
            </a:r>
            <a:r>
              <a:rPr lang="en">
                <a:solidFill>
                  <a:srgbClr val="000000"/>
                </a:solidFill>
              </a:rPr>
              <a:t>search for warmth and light.”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Describes something not lasting long.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Microsoft Office PowerPoint</Application>
  <PresentationFormat>On-screen Show (16:9)</PresentationFormat>
  <Paragraphs>86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simple-light-2</vt:lpstr>
      <vt:lpstr>Unit 1</vt:lpstr>
      <vt:lpstr>CCSS</vt:lpstr>
      <vt:lpstr>Objective(s)</vt:lpstr>
      <vt:lpstr>Define terms pp.24-31</vt:lpstr>
      <vt:lpstr>Vocabulary words: Harrison Bergeron</vt:lpstr>
      <vt:lpstr>Read Harrison Bergeron pp. 32-43</vt:lpstr>
      <vt:lpstr>Read Everyday Use pp. 44-59</vt:lpstr>
      <vt:lpstr>Define term pp.24-25</vt:lpstr>
      <vt:lpstr>Read Searching for Summer pp. 60-73</vt:lpstr>
      <vt:lpstr>Vocabulary words:To Build a Fire</vt:lpstr>
      <vt:lpstr>Read To Build a Fire pp. 74-93</vt:lpstr>
      <vt:lpstr>Predict what would happen. Justify your answer.</vt:lpstr>
      <vt:lpstr>Draw conclusions. Justify your answer.</vt:lpstr>
      <vt:lpstr>Make inferences. Justify your answer.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</dc:title>
  <dc:creator>Neva Ward</dc:creator>
  <cp:lastModifiedBy>Neva Ward</cp:lastModifiedBy>
  <cp:revision>2</cp:revision>
  <dcterms:modified xsi:type="dcterms:W3CDTF">2016-12-08T18:53:19Z</dcterms:modified>
</cp:coreProperties>
</file>