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990640-C5D3-4D88-BB7E-C5350C06970B}">
  <a:tblStyle styleId="{22990640-C5D3-4D88-BB7E-C5350C06970B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eASUdvLLn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Maybe we will have time to analyze the Time magazine yoga article or a clip from TNG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Explain your rationale. 5 min.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25 min.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Play kahoot game after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Watch this video before reading: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https://www.youtube.com/watch?v=eeASUdvLLnY</a:t>
            </a:r>
            <a:r>
              <a:rPr lang="en"/>
              <a:t> (3:09 min)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Play kahoot game after reading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Unit 6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 of persuasion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Read </a:t>
            </a:r>
            <a:r>
              <a:rPr lang="en" sz="2500" i="1"/>
              <a:t>Use of Animals in Biomedical Research </a:t>
            </a:r>
            <a:r>
              <a:rPr lang="en" sz="2500"/>
              <a:t>pp. 618-625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/>
              <a:t>Define, illustrate and exemplify the following: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Speculative (623)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Rhetoric (623)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Proponent (624)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Impede (624)</a:t>
            </a:r>
          </a:p>
        </p:txBody>
      </p:sp>
      <p:graphicFrame>
        <p:nvGraphicFramePr>
          <p:cNvPr id="135" name="Shape 135"/>
          <p:cNvGraphicFramePr/>
          <p:nvPr/>
        </p:nvGraphicFramePr>
        <p:xfrm>
          <a:off x="2842800" y="1693000"/>
          <a:ext cx="6127650" cy="3281010"/>
        </p:xfrm>
        <a:graphic>
          <a:graphicData uri="http://schemas.openxmlformats.org/drawingml/2006/table">
            <a:tbl>
              <a:tblPr>
                <a:noFill/>
                <a:tableStyleId>{22990640-C5D3-4D88-BB7E-C5350C06970B}</a:tableStyleId>
              </a:tblPr>
              <a:tblGrid>
                <a:gridCol w="204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3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Opposing View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Counterargument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Support for counterargument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5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Animal experimentation isn’t necessary.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Most modern medical advances have required such experiments.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Many Nobel Prizes have been awarded for medical research involving animals.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5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5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 </a:t>
            </a:r>
            <a:r>
              <a:rPr lang="en" i="1"/>
              <a:t>A Chip of Glass Ruby</a:t>
            </a:r>
            <a:r>
              <a:rPr lang="en"/>
              <a:t> pp. 628-641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Define, illustrate, and exemplify the following: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Repute (632)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Disarm (633)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Patronized (633)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Presumption (633)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Morose (634)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Write a response in your notes: 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/>
              <a:t>Make a list of important problems in society. Choose the problem that you care about the most, and write a paragraph explaining what you would be willing to sacrifice to help overcome it.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/>
              <a:t>Answer problems 5,6,10 on p. 641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SWBAT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Name the different persuasive appeals.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Analyze faulty logic and good use of rhetoric.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CCSS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RI.9-10.8 Delineate and evaluate the argument and specific claims in a text, assessing whether the reasoning is valid and the evidence is relevant and sufficient; identify false statements and fallacious reasoning.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Rank these in order of most persuasive to least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499" y="1152475"/>
            <a:ext cx="2747374" cy="372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5011" y="1152475"/>
            <a:ext cx="2635163" cy="372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5326" y="1152474"/>
            <a:ext cx="2435875" cy="36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 pp. 572-577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Take notes.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What do you learn from the text?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What jargon should we use in this unit?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 </a:t>
            </a:r>
            <a:r>
              <a:rPr lang="en" i="1"/>
              <a:t>Doing Nothing is Something </a:t>
            </a:r>
            <a:r>
              <a:rPr lang="en"/>
              <a:t>pp.579-583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Define, illustrate and exemplify the following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Hiatus (581)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Deficit (581)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Prestigious (582)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Contemptuous (582)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Laudable (582)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 you read, take notes. Use the chart below.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90" name="Shape 90"/>
          <p:cNvGraphicFramePr/>
          <p:nvPr/>
        </p:nvGraphicFramePr>
        <p:xfrm>
          <a:off x="4844300" y="1636275"/>
          <a:ext cx="3964250" cy="2931260"/>
        </p:xfrm>
        <a:graphic>
          <a:graphicData uri="http://schemas.openxmlformats.org/drawingml/2006/table">
            <a:tbl>
              <a:tblPr>
                <a:noFill/>
                <a:tableStyleId>{22990640-C5D3-4D88-BB7E-C5350C06970B}</a:tableStyleId>
              </a:tblPr>
              <a:tblGrid>
                <a:gridCol w="198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400">
                <a:tc gridSpan="2"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Claim: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Reason: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Evidence: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7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77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 descr="File:2005 Penny Obv Unc D.png - Wikimedia Commons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4" y="0"/>
            <a:ext cx="508964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Read </a:t>
            </a:r>
            <a:r>
              <a:rPr lang="en" sz="2400" i="1"/>
              <a:t>Abolishing the Penny Makes Good Sense</a:t>
            </a:r>
            <a:r>
              <a:rPr lang="en" sz="2400"/>
              <a:t> pp. 586-591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Row 1 answer question 4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Row 2 answer question 5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Row 3 answer question 6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Row 4 answer question 7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Row 5 answer question 8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Row 6 answer question 9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99" name="Shape 99"/>
          <p:cNvGraphicFramePr/>
          <p:nvPr/>
        </p:nvGraphicFramePr>
        <p:xfrm>
          <a:off x="4222000" y="1310675"/>
          <a:ext cx="4813175" cy="3475400"/>
        </p:xfrm>
        <a:graphic>
          <a:graphicData uri="http://schemas.openxmlformats.org/drawingml/2006/table">
            <a:tbl>
              <a:tblPr>
                <a:noFill/>
                <a:tableStyleId>{22990640-C5D3-4D88-BB7E-C5350C06970B}</a:tableStyleId>
              </a:tblPr>
              <a:tblGrid>
                <a:gridCol w="481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8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0" name="Shape 100"/>
          <p:cNvSpPr/>
          <p:nvPr/>
        </p:nvSpPr>
        <p:spPr>
          <a:xfrm>
            <a:off x="6064400" y="1974800"/>
            <a:ext cx="358500" cy="337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6064400" y="2853262"/>
            <a:ext cx="358500" cy="337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6064400" y="3731725"/>
            <a:ext cx="358500" cy="337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5209050" y="959950"/>
            <a:ext cx="2647200" cy="33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Deductive Reasoning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184450" y="1210800"/>
            <a:ext cx="2647200" cy="33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General principle (implied)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248000" y="2094250"/>
            <a:ext cx="1898400" cy="33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Specific situation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4182325" y="2993075"/>
            <a:ext cx="2256900" cy="45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Reasons and evidence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4134350" y="3855600"/>
            <a:ext cx="1423800" cy="18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 descr="Atomic, Bomb - Free images on Pixabay"/>
          <p:cNvPicPr preferRelativeResize="0"/>
          <p:nvPr/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0" y="-254775"/>
            <a:ext cx="92724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 </a:t>
            </a:r>
            <a:r>
              <a:rPr lang="en" i="1"/>
              <a:t>On Nuclear Disarmament</a:t>
            </a:r>
            <a:r>
              <a:rPr lang="en"/>
              <a:t> pp. 592-600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Define, illustrate and exemplify the following: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Precursor (594)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Annihilate (596)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Carnage (597)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Contending (597)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Malice (598)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Reconcile (599)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Inductive reasoning</a:t>
            </a:r>
          </a:p>
        </p:txBody>
      </p:sp>
      <p:graphicFrame>
        <p:nvGraphicFramePr>
          <p:cNvPr id="116" name="Shape 116"/>
          <p:cNvGraphicFramePr/>
          <p:nvPr/>
        </p:nvGraphicFramePr>
        <p:xfrm>
          <a:off x="3979500" y="1545350"/>
          <a:ext cx="4918725" cy="3130975"/>
        </p:xfrm>
        <a:graphic>
          <a:graphicData uri="http://schemas.openxmlformats.org/drawingml/2006/table">
            <a:tbl>
              <a:tblPr>
                <a:noFill/>
                <a:tableStyleId>{22990640-C5D3-4D88-BB7E-C5350C06970B}</a:tableStyleId>
              </a:tblPr>
              <a:tblGrid>
                <a:gridCol w="163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0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7" name="Shape 117"/>
          <p:cNvSpPr/>
          <p:nvPr/>
        </p:nvSpPr>
        <p:spPr>
          <a:xfrm>
            <a:off x="5305025" y="2619650"/>
            <a:ext cx="4851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6874100" y="2619650"/>
            <a:ext cx="4851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3979500" y="1545350"/>
            <a:ext cx="1096800" cy="43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Evidence 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5572050" y="1545350"/>
            <a:ext cx="1096800" cy="43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Evidence 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7240800" y="1545350"/>
            <a:ext cx="1800000" cy="43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General Conclusion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 </a:t>
            </a:r>
            <a:r>
              <a:rPr lang="en" i="1"/>
              <a:t>I Acknowledge Mine</a:t>
            </a:r>
            <a:r>
              <a:rPr lang="en"/>
              <a:t> pp. 604-615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/>
              <a:t>Define, illustrate and exemplify the following: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Stark (606)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Boisterous (609)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Alleviate (611)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Stridently (612)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Complicity (614)</a:t>
            </a:r>
          </a:p>
        </p:txBody>
      </p:sp>
      <p:graphicFrame>
        <p:nvGraphicFramePr>
          <p:cNvPr id="128" name="Shape 128"/>
          <p:cNvGraphicFramePr/>
          <p:nvPr/>
        </p:nvGraphicFramePr>
        <p:xfrm>
          <a:off x="4546000" y="1344250"/>
          <a:ext cx="3950950" cy="3210240"/>
        </p:xfrm>
        <a:graphic>
          <a:graphicData uri="http://schemas.openxmlformats.org/drawingml/2006/table">
            <a:tbl>
              <a:tblPr>
                <a:noFill/>
                <a:tableStyleId>{22990640-C5D3-4D88-BB7E-C5350C06970B}</a:tableStyleId>
              </a:tblPr>
              <a:tblGrid>
                <a:gridCol w="197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Technique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Example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Rhetorical question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Emotional appeal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(Come up with another on your own and label here. Refer to p. 574 for ideas.)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On-screen Show (16:9)</PresentationFormat>
  <Paragraphs>87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Unit 6</vt:lpstr>
      <vt:lpstr>SWBAT</vt:lpstr>
      <vt:lpstr>CCSS</vt:lpstr>
      <vt:lpstr>Rank these in order of most persuasive to least</vt:lpstr>
      <vt:lpstr>Read pp. 572-577</vt:lpstr>
      <vt:lpstr>Read Doing Nothing is Something pp.579-583</vt:lpstr>
      <vt:lpstr>Read Abolishing the Penny Makes Good Sense pp. 586-591</vt:lpstr>
      <vt:lpstr>Read On Nuclear Disarmament pp. 592-600</vt:lpstr>
      <vt:lpstr>Read I Acknowledge Mine pp. 604-615</vt:lpstr>
      <vt:lpstr>Read Use of Animals in Biomedical Research pp. 618-625</vt:lpstr>
      <vt:lpstr>Read A Chip of Glass Ruby pp. 628-641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</dc:title>
  <dc:creator>Neva Ward</dc:creator>
  <cp:lastModifiedBy>Neva Ward</cp:lastModifiedBy>
  <cp:revision>1</cp:revision>
  <dcterms:modified xsi:type="dcterms:W3CDTF">2017-09-05T23:25:05Z</dcterms:modified>
</cp:coreProperties>
</file>